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815" r:id="rId2"/>
    <p:sldMasterId id="2147483827" r:id="rId3"/>
    <p:sldMasterId id="2147483866" r:id="rId4"/>
    <p:sldMasterId id="2147483882" r:id="rId5"/>
    <p:sldMasterId id="2147483897" r:id="rId6"/>
    <p:sldMasterId id="2147483913" r:id="rId7"/>
  </p:sldMasterIdLst>
  <p:notesMasterIdLst>
    <p:notesMasterId r:id="rId46"/>
  </p:notesMasterIdLst>
  <p:handoutMasterIdLst>
    <p:handoutMasterId r:id="rId47"/>
  </p:handoutMasterIdLst>
  <p:sldIdLst>
    <p:sldId id="400" r:id="rId8"/>
    <p:sldId id="525" r:id="rId9"/>
    <p:sldId id="527" r:id="rId10"/>
    <p:sldId id="526" r:id="rId11"/>
    <p:sldId id="487" r:id="rId12"/>
    <p:sldId id="546" r:id="rId13"/>
    <p:sldId id="528" r:id="rId14"/>
    <p:sldId id="476" r:id="rId15"/>
    <p:sldId id="565" r:id="rId16"/>
    <p:sldId id="513" r:id="rId17"/>
    <p:sldId id="604" r:id="rId18"/>
    <p:sldId id="631" r:id="rId19"/>
    <p:sldId id="635" r:id="rId20"/>
    <p:sldId id="580" r:id="rId21"/>
    <p:sldId id="530" r:id="rId22"/>
    <p:sldId id="582" r:id="rId23"/>
    <p:sldId id="583" r:id="rId24"/>
    <p:sldId id="564" r:id="rId25"/>
    <p:sldId id="421" r:id="rId26"/>
    <p:sldId id="511" r:id="rId27"/>
    <p:sldId id="618" r:id="rId28"/>
    <p:sldId id="633" r:id="rId29"/>
    <p:sldId id="619" r:id="rId30"/>
    <p:sldId id="609" r:id="rId31"/>
    <p:sldId id="610" r:id="rId32"/>
    <p:sldId id="611" r:id="rId33"/>
    <p:sldId id="531" r:id="rId34"/>
    <p:sldId id="508" r:id="rId35"/>
    <p:sldId id="624" r:id="rId36"/>
    <p:sldId id="555" r:id="rId37"/>
    <p:sldId id="556" r:id="rId38"/>
    <p:sldId id="634" r:id="rId39"/>
    <p:sldId id="632" r:id="rId40"/>
    <p:sldId id="572" r:id="rId41"/>
    <p:sldId id="629" r:id="rId42"/>
    <p:sldId id="630" r:id="rId43"/>
    <p:sldId id="540" r:id="rId44"/>
    <p:sldId id="533" r:id="rId4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ij2Vjpp9TYF2m7urQiu/bg==" hashData="7wYN1ANxH4M07thYoIXmg+oPIVwzIpmdVxLScGez9n+t4AhBBi8bbWIanVUoLOIrJextGj9US1q0NV4uCCTFCA=="/>
  <p:extLst>
    <p:ext uri="{521415D9-36F7-43E2-AB2F-B90AF26B5E84}">
      <p14:sectionLst xmlns:p14="http://schemas.microsoft.com/office/powerpoint/2010/main">
        <p14:section name="Default Section" id="{C779B429-1EEB-4DC6-9BE2-CE830A884494}">
          <p14:sldIdLst>
            <p14:sldId id="400"/>
            <p14:sldId id="525"/>
            <p14:sldId id="527"/>
            <p14:sldId id="526"/>
          </p14:sldIdLst>
        </p14:section>
        <p14:section name="Program Overview" id="{8C7B080B-115B-46F0-9B43-206246D4EC79}">
          <p14:sldIdLst>
            <p14:sldId id="487"/>
            <p14:sldId id="546"/>
            <p14:sldId id="528"/>
            <p14:sldId id="476"/>
          </p14:sldIdLst>
        </p14:section>
        <p14:section name="POLST Communication" id="{66210FF7-343E-46BB-BB12-C5D1F698A742}">
          <p14:sldIdLst>
            <p14:sldId id="565"/>
            <p14:sldId id="513"/>
            <p14:sldId id="604"/>
            <p14:sldId id="631"/>
            <p14:sldId id="635"/>
            <p14:sldId id="580"/>
            <p14:sldId id="530"/>
            <p14:sldId id="582"/>
            <p14:sldId id="583"/>
          </p14:sldIdLst>
        </p14:section>
        <p14:section name="Detailed Form Explanation" id="{B34902E3-F397-4D41-816E-8FE0DD9B8597}">
          <p14:sldIdLst>
            <p14:sldId id="564"/>
            <p14:sldId id="421"/>
            <p14:sldId id="511"/>
            <p14:sldId id="618"/>
            <p14:sldId id="633"/>
            <p14:sldId id="619"/>
            <p14:sldId id="609"/>
            <p14:sldId id="610"/>
            <p14:sldId id="611"/>
            <p14:sldId id="531"/>
            <p14:sldId id="508"/>
            <p14:sldId id="624"/>
            <p14:sldId id="555"/>
            <p14:sldId id="556"/>
            <p14:sldId id="634"/>
          </p14:sldIdLst>
        </p14:section>
        <p14:section name="Applying the POLST Program" id="{7FA14B8D-C27F-4C22-889E-B8B529324B0B}">
          <p14:sldIdLst>
            <p14:sldId id="632"/>
            <p14:sldId id="572"/>
            <p14:sldId id="629"/>
            <p14:sldId id="630"/>
          </p14:sldIdLst>
        </p14:section>
        <p14:section name="Addendum" id="{A14143F3-5799-4E10-9EB3-7482F5816FFC}">
          <p14:sldIdLst>
            <p14:sldId id="540"/>
            <p14:sldId id="5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962"/>
    <a:srgbClr val="E77F93"/>
    <a:srgbClr val="EEA6B0"/>
    <a:srgbClr val="EAC010"/>
    <a:srgbClr val="D4D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68016" autoAdjust="0"/>
  </p:normalViewPr>
  <p:slideViewPr>
    <p:cSldViewPr>
      <p:cViewPr varScale="1">
        <p:scale>
          <a:sx n="42" d="100"/>
          <a:sy n="42" d="100"/>
        </p:scale>
        <p:origin x="1928" y="44"/>
      </p:cViewPr>
      <p:guideLst>
        <p:guide orient="horz" pos="2160"/>
        <p:guide pos="2880"/>
      </p:guideLst>
    </p:cSldViewPr>
  </p:slid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7211C087-8ABD-4F19-8E5A-897C099E8F8F}" type="datetimeFigureOut">
              <a:rPr lang="en-US" smtClean="0"/>
              <a:pPr/>
              <a:t>7/7/2021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C82F63E-8BE5-4B09-A8B7-A6DED5174E43}" type="slidenum">
              <a:rPr lang="en-US" smtClean="0"/>
              <a:pPr/>
              <a:t>‹#›</a:t>
            </a:fld>
            <a:endParaRPr lang="en-US" dirty="0"/>
          </a:p>
        </p:txBody>
      </p:sp>
    </p:spTree>
    <p:extLst>
      <p:ext uri="{BB962C8B-B14F-4D97-AF65-F5344CB8AC3E}">
        <p14:creationId xmlns:p14="http://schemas.microsoft.com/office/powerpoint/2010/main" val="385220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59110249-6035-47EA-A2DA-BC8D2EB86073}" type="datetimeFigureOut">
              <a:rPr lang="en-US" smtClean="0"/>
              <a:pPr/>
              <a:t>7/7/2021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DB336719-F7C5-4612-8488-38D5BFB10510}" type="slidenum">
              <a:rPr lang="en-US" smtClean="0"/>
              <a:pPr/>
              <a:t>‹#›</a:t>
            </a:fld>
            <a:endParaRPr lang="en-US" dirty="0"/>
          </a:p>
        </p:txBody>
      </p:sp>
    </p:spTree>
    <p:extLst>
      <p:ext uri="{BB962C8B-B14F-4D97-AF65-F5344CB8AC3E}">
        <p14:creationId xmlns:p14="http://schemas.microsoft.com/office/powerpoint/2010/main" val="3877894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zlqQgCBChn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r>
              <a:rPr lang="en-US" sz="1900" b="1" dirty="0"/>
              <a:t>TO THE PRESENTER:</a:t>
            </a:r>
          </a:p>
          <a:p>
            <a:r>
              <a:rPr lang="en-US" baseline="0" dirty="0"/>
              <a:t>The content in these notes may be long for some slides.  We’ve done this in order to provide as much information as possible to the presenter so that even if you are not as familiar with the POLST Paradigm you will have access to adequate explanations for important aspects of POLST.</a:t>
            </a:r>
          </a:p>
          <a:p>
            <a:endParaRPr lang="en-US" baseline="0" dirty="0"/>
          </a:p>
          <a:p>
            <a:r>
              <a:rPr lang="en-US" baseline="0" dirty="0"/>
              <a:t>Be sure to always present all the information on every slide. If you do not believe a slide is appropriate for your audience, you may hide it.</a:t>
            </a:r>
          </a:p>
          <a:p>
            <a:endParaRPr lang="en-US" baseline="0" dirty="0"/>
          </a:p>
          <a:p>
            <a:r>
              <a:rPr lang="en-US" baseline="0" dirty="0"/>
              <a:t>Look for </a:t>
            </a:r>
            <a:r>
              <a:rPr lang="en-US" b="1" baseline="0" dirty="0"/>
              <a:t>***</a:t>
            </a:r>
            <a:r>
              <a:rPr lang="en-US" baseline="0" dirty="0"/>
              <a:t> to identify issues that, in our experience, are particularly challenging for clinicians to master; we recommend including the notes that are marked in this way in your spoken comments throughout your presentation.</a:t>
            </a:r>
          </a:p>
          <a:p>
            <a:endParaRPr lang="en-US" baseline="0" dirty="0"/>
          </a:p>
          <a:p>
            <a:r>
              <a:rPr lang="en-US" baseline="0" dirty="0"/>
              <a:t>Look for “</a:t>
            </a:r>
            <a:r>
              <a:rPr lang="en-US" b="1" baseline="0" dirty="0"/>
              <a:t>SUGGESTED SCRIPT</a:t>
            </a:r>
            <a:r>
              <a:rPr lang="en-US" b="0" baseline="0" dirty="0"/>
              <a:t>” where we provide ideas for what to say when presenting that slide.</a:t>
            </a:r>
          </a:p>
          <a:p>
            <a:r>
              <a:rPr lang="en-US" b="0" baseline="0" dirty="0"/>
              <a:t> </a:t>
            </a:r>
          </a:p>
          <a:p>
            <a:r>
              <a:rPr lang="en-US" b="0" baseline="0" dirty="0"/>
              <a:t>Look for “</a:t>
            </a:r>
            <a:r>
              <a:rPr lang="en-US" b="1" baseline="0" dirty="0"/>
              <a:t>SUPPLEMENTAL SCRIPT” </a:t>
            </a:r>
            <a:r>
              <a:rPr lang="en-US" b="0" baseline="0" dirty="0"/>
              <a:t>where we provide ideas for what to say </a:t>
            </a:r>
            <a:r>
              <a:rPr lang="en-US" b="0" u="sng" baseline="0" dirty="0"/>
              <a:t>in addition </a:t>
            </a:r>
            <a:r>
              <a:rPr lang="en-US" b="0" baseline="0" dirty="0"/>
              <a:t>to what it show on the slide. </a:t>
            </a:r>
          </a:p>
          <a:p>
            <a:endParaRPr lang="en-US" b="0" baseline="0" dirty="0"/>
          </a:p>
          <a:p>
            <a:r>
              <a:rPr lang="en-US" b="0" u="sng" baseline="0" dirty="0"/>
              <a:t>Be sure to always present all the information on every slide. If you do not believe a slide is appropriate for your audience, you may hide it.</a:t>
            </a:r>
            <a:endParaRPr lang="en-US" u="sng" baseline="0" dirty="0"/>
          </a:p>
          <a:p>
            <a:endParaRPr lang="en-US" baseline="0" dirty="0"/>
          </a:p>
        </p:txBody>
      </p:sp>
      <p:sp>
        <p:nvSpPr>
          <p:cNvPr id="4" name="Slide Number Placeholder 3"/>
          <p:cNvSpPr>
            <a:spLocks noGrp="1"/>
          </p:cNvSpPr>
          <p:nvPr>
            <p:ph type="sldNum" sz="quarter" idx="10"/>
          </p:nvPr>
        </p:nvSpPr>
        <p:spPr/>
        <p:txBody>
          <a:bodyPr/>
          <a:lstStyle/>
          <a:p>
            <a:fld id="{5AF5706E-A1C9-4553-A37B-284D532BEF0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43029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i="0" dirty="0"/>
              <a:t>SUPPLEMENTAL SCRIPT:</a:t>
            </a:r>
          </a:p>
          <a:p>
            <a:r>
              <a:rPr lang="en-US" i="1" dirty="0"/>
              <a:t>The person who </a:t>
            </a:r>
            <a:r>
              <a:rPr lang="en-US" i="1" u="sng" dirty="0"/>
              <a:t>discusses</a:t>
            </a:r>
            <a:r>
              <a:rPr lang="en-US" i="1" dirty="0"/>
              <a:t> the POLST model with the patient does not have to be the signing practitioner. Other members of the interdisciplinary team who are appropriately prepared with the knowledge base and communication skills can have the conversation, but the person who signs the form must be the patient’s attending practitioner (doctor, APN, PA, non-intern resident)</a:t>
            </a:r>
          </a:p>
          <a:p>
            <a:endParaRPr lang="en-US" i="1" dirty="0"/>
          </a:p>
          <a:p>
            <a:pPr marL="0" indent="0">
              <a:buFont typeface="Arial" panose="020B0604020202020204" pitchFamily="34" charset="0"/>
              <a:buNone/>
            </a:pPr>
            <a:r>
              <a:rPr lang="en-US" i="1" dirty="0"/>
              <a:t>It is important to lay out different potential circumstances when the POLST might be used. </a:t>
            </a:r>
          </a:p>
          <a:p>
            <a:endParaRPr lang="en-US" i="1" dirty="0"/>
          </a:p>
          <a:p>
            <a:r>
              <a:rPr lang="en-US" i="1" dirty="0"/>
              <a:t>Since the POLST form has medical terms not all people understand, it is important that health care professionals share information about treatment options utilizing language and tools (e.g., videos or visuals) that help patients and families grasp the impact of their decisions. Then, it is the task of the health care professional to translate the individual’s goals of care, priorities, and wishes into medical orders using the language of medical professionals. Patients and decision makers should also be told that they can void and change the POLST form in the future if things change.</a:t>
            </a:r>
          </a:p>
          <a:p>
            <a:endParaRPr lang="en-US" b="1" i="1" dirty="0"/>
          </a:p>
          <a:p>
            <a:r>
              <a:rPr lang="en-US" b="1" i="0" dirty="0"/>
              <a:t>NOTES FOR COACHING A POLST CONVERSATION:</a:t>
            </a:r>
          </a:p>
          <a:p>
            <a:r>
              <a:rPr lang="en-US" b="0" i="0" dirty="0"/>
              <a:t>If appropriate to the audience, you can suggest/discuss ways to set-up the discussion with patients/families:</a:t>
            </a:r>
          </a:p>
          <a:p>
            <a:endParaRPr lang="en-US" b="0" i="0" dirty="0"/>
          </a:p>
          <a:p>
            <a:pPr marL="633879" lvl="1" indent="-176679">
              <a:buFont typeface="Arial" panose="020B0604020202020204" pitchFamily="34" charset="0"/>
              <a:buChar char="•"/>
            </a:pPr>
            <a:r>
              <a:rPr lang="en-US" i="1" dirty="0"/>
              <a:t>POLST is not for everybody, we are discussing it with you because…</a:t>
            </a:r>
          </a:p>
          <a:p>
            <a:pPr marL="633879" lvl="1" indent="-176679">
              <a:buFont typeface="Arial" panose="020B0604020202020204" pitchFamily="34" charset="0"/>
              <a:buChar char="•"/>
            </a:pPr>
            <a:r>
              <a:rPr lang="en-US" i="1" dirty="0"/>
              <a:t>It’s important that we know ahead of time, what your wishes are if you get really sick and there is a medical emergency where you cannot talk for yourself.</a:t>
            </a:r>
          </a:p>
          <a:p>
            <a:pPr marL="633879" lvl="1" indent="-176679">
              <a:buFont typeface="Arial" panose="020B0604020202020204" pitchFamily="34" charset="0"/>
              <a:buChar char="•"/>
            </a:pPr>
            <a:r>
              <a:rPr lang="en-US" i="1" dirty="0"/>
              <a:t>The POLST form documents in writing your wishes for your care in critical medical situations.</a:t>
            </a:r>
          </a:p>
          <a:p>
            <a:pPr marL="633879" lvl="1" indent="-176679">
              <a:buFont typeface="Arial" panose="020B0604020202020204" pitchFamily="34" charset="0"/>
              <a:buChar char="•"/>
            </a:pPr>
            <a:r>
              <a:rPr lang="en-US" i="1" dirty="0"/>
              <a:t>I want to make sure you have the knowledge to make decisions based on your current health issues.</a:t>
            </a:r>
          </a:p>
          <a:p>
            <a:pPr marL="633879" lvl="1" indent="-176679">
              <a:buFont typeface="Arial" panose="020B0604020202020204" pitchFamily="34" charset="0"/>
              <a:buChar char="•"/>
            </a:pPr>
            <a:r>
              <a:rPr lang="en-US" i="1" dirty="0"/>
              <a:t>Once the form is signed by you/decision maker, witness and practitioner, the form becomes a medical order. This requires all other healthcare professionals to follow the orders.</a:t>
            </a:r>
          </a:p>
          <a:p>
            <a:pPr marL="633879" lvl="1" indent="-176679">
              <a:buFont typeface="Arial" panose="020B0604020202020204" pitchFamily="34" charset="0"/>
              <a:buChar char="•"/>
            </a:pPr>
            <a:r>
              <a:rPr lang="en-US" i="1" dirty="0"/>
              <a:t>If at any time your medical situation changes, or if your wishes change, your POLST form can be changed.</a:t>
            </a:r>
          </a:p>
          <a:p>
            <a:pPr marL="176679" indent="-176679">
              <a:buFont typeface="Arial" panose="020B0604020202020204" pitchFamily="34" charset="0"/>
              <a:buChar char="•"/>
            </a:pPr>
            <a:endParaRPr lang="en-US"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1942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dirty="0"/>
              <a:t>***To begin, the patient or their substitute decision maker and the healthcare provider discuss the patient’s goals of care considering his/her current diagnosis, prognosis, values around quality of life, concerns about the future and treatment options (including risks and benefits of each).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SUPPLEMENTAL SCRIPT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Review the medical facts around the patient’s current health.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The goal is to understand what the patient/SDM knows.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If their understanding is not consistent with their prognosis, alert the appropriate practitioner, so they can clarify.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2. Explore the patient’s/SDM’s experiences regarding serious illness.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Awareness complications that might occur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Awareness of how successful emergency treatments are and what complications are likely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3. Ask about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patient values most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concerns they have about the future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What goals of they have around quality of life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11</a:t>
            </a:fld>
            <a:endParaRPr lang="en-US"/>
          </a:p>
        </p:txBody>
      </p:sp>
    </p:spTree>
    <p:extLst>
      <p:ext uri="{BB962C8B-B14F-4D97-AF65-F5344CB8AC3E}">
        <p14:creationId xmlns:p14="http://schemas.microsoft.com/office/powerpoint/2010/main" val="164626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Non-practitioners should not be communicating information about the patient’s clinical status during a POLST conversation. If the patient or their decision maker does not have the necessary information to make a well-informed decision about treatment, that person should be referred to the attending or primary practitioner to fill in any knowledge gaps before completing a POLST 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SUPPLEMENTAL SCRIPT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12</a:t>
            </a:fld>
            <a:endParaRPr lang="en-US"/>
          </a:p>
        </p:txBody>
      </p:sp>
    </p:spTree>
    <p:extLst>
      <p:ext uri="{BB962C8B-B14F-4D97-AF65-F5344CB8AC3E}">
        <p14:creationId xmlns:p14="http://schemas.microsoft.com/office/powerpoint/2010/main" val="3707470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No – ask group why.</a:t>
            </a:r>
          </a:p>
          <a:p>
            <a:pPr marL="228600" indent="-228600">
              <a:buAutoNum type="arabicPeriod"/>
            </a:pPr>
            <a:endParaRPr lang="en-US" dirty="0"/>
          </a:p>
          <a:p>
            <a:pPr marL="228600" indent="-228600">
              <a:buAutoNum type="arabicPeriod"/>
            </a:pPr>
            <a:r>
              <a:rPr lang="en-US" dirty="0"/>
              <a:t>Yes – ask group why. </a:t>
            </a:r>
          </a:p>
          <a:p>
            <a:pPr marL="0" indent="0">
              <a:buFontTx/>
              <a:buNone/>
            </a:pPr>
            <a:r>
              <a:rPr lang="en-US" dirty="0"/>
              <a:t>Disagreement between the patient and the POAHC; Bother has a misunderstanding about the risks and benefits of CPR and intubation for the patient.</a:t>
            </a:r>
          </a:p>
          <a:p>
            <a:pPr marL="0" indent="0">
              <a:buFontTx/>
              <a:buNone/>
            </a:pPr>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13</a:t>
            </a:fld>
            <a:endParaRPr lang="en-US" dirty="0"/>
          </a:p>
        </p:txBody>
      </p:sp>
    </p:spTree>
    <p:extLst>
      <p:ext uri="{BB962C8B-B14F-4D97-AF65-F5344CB8AC3E}">
        <p14:creationId xmlns:p14="http://schemas.microsoft.com/office/powerpoint/2010/main" val="3231590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14</a:t>
            </a:fld>
            <a:endParaRPr lang="en-US" dirty="0"/>
          </a:p>
        </p:txBody>
      </p:sp>
    </p:spTree>
    <p:extLst>
      <p:ext uri="{BB962C8B-B14F-4D97-AF65-F5344CB8AC3E}">
        <p14:creationId xmlns:p14="http://schemas.microsoft.com/office/powerpoint/2010/main" val="2065720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Share these websites and resources for learning how to conduct a POLST goals of care discussion with patients and surrogate decision makers.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070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1019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Please review the form’s general layout. Additional details on each section are broken down over the next few slides.</a:t>
            </a:r>
          </a:p>
          <a:p>
            <a:endParaRPr lang="en-US" b="0" dirty="0"/>
          </a:p>
          <a:p>
            <a:r>
              <a:rPr lang="en-US" b="1" dirty="0"/>
              <a:t>SUGGESTED SCRIPT </a:t>
            </a:r>
          </a:p>
          <a:p>
            <a:r>
              <a:rPr lang="en-US" i="1" dirty="0"/>
              <a:t>This is the current document, revised as of 2017</a:t>
            </a:r>
          </a:p>
          <a:p>
            <a:endParaRPr lang="en-US" i="1" dirty="0"/>
          </a:p>
          <a:p>
            <a:r>
              <a:rPr lang="en-US" i="1" dirty="0"/>
              <a:t>***It is important for healthcare professionals to explain that if a form does not exist – then full treatment including CPR is the default. </a:t>
            </a:r>
            <a:r>
              <a:rPr lang="en-US" i="1" dirty="0">
                <a:solidFill>
                  <a:srgbClr val="FF0000"/>
                </a:solidFill>
              </a:rPr>
              <a:t>If the person wishes to have all life sustaining treatment/CPR, then they should seriously consider not completing a POLST form until their health status and/or preferences change.</a:t>
            </a:r>
          </a:p>
        </p:txBody>
      </p:sp>
      <p:sp>
        <p:nvSpPr>
          <p:cNvPr id="4" name="Slide Number Placeholder 3"/>
          <p:cNvSpPr>
            <a:spLocks noGrp="1"/>
          </p:cNvSpPr>
          <p:nvPr>
            <p:ph type="sldNum" sz="quarter" idx="10"/>
          </p:nvPr>
        </p:nvSpPr>
        <p:spPr/>
        <p:txBody>
          <a:bodyPr/>
          <a:lstStyle/>
          <a:p>
            <a:fld id="{DB336719-F7C5-4612-8488-38D5BFB10510}" type="slidenum">
              <a:rPr lang="en-US" smtClean="0"/>
              <a:pPr/>
              <a:t>19</a:t>
            </a:fld>
            <a:endParaRPr lang="en-US" dirty="0"/>
          </a:p>
        </p:txBody>
      </p:sp>
    </p:spTree>
    <p:extLst>
      <p:ext uri="{BB962C8B-B14F-4D97-AF65-F5344CB8AC3E}">
        <p14:creationId xmlns:p14="http://schemas.microsoft.com/office/powerpoint/2010/main" val="4235438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1" dirty="0"/>
              <a:t>TO THE PRESENTER:</a:t>
            </a:r>
          </a:p>
          <a:p>
            <a:pPr defTabSz="942289">
              <a:defRPr/>
            </a:pPr>
            <a:r>
              <a:rPr lang="en-US" dirty="0"/>
              <a:t>Review this slide as the general outline of decision categories</a:t>
            </a:r>
            <a:r>
              <a:rPr lang="en-US" baseline="0" dirty="0"/>
              <a:t> in the IDPH POLST form</a:t>
            </a:r>
          </a:p>
          <a:p>
            <a:endParaRPr lang="en-US" dirty="0"/>
          </a:p>
        </p:txBody>
      </p:sp>
      <p:sp>
        <p:nvSpPr>
          <p:cNvPr id="4" name="Slide Number Placeholder 3"/>
          <p:cNvSpPr>
            <a:spLocks noGrp="1"/>
          </p:cNvSpPr>
          <p:nvPr>
            <p:ph type="sldNum" sz="quarter" idx="10"/>
          </p:nvPr>
        </p:nvSpPr>
        <p:spPr/>
        <p:txBody>
          <a:bodyPr/>
          <a:lstStyle/>
          <a:p>
            <a:pPr defTabSz="942289">
              <a:defRPr/>
            </a:pPr>
            <a:fld id="{D8833B9D-B12D-4707-9472-99A40A3533AD}" type="slidenum">
              <a:rPr lang="en-US">
                <a:solidFill>
                  <a:prstClr val="black"/>
                </a:solidFill>
                <a:latin typeface="Calibri"/>
              </a:rPr>
              <a:pPr defTabSz="942289">
                <a:defRPr/>
              </a:pPr>
              <a:t>20</a:t>
            </a:fld>
            <a:endParaRPr lang="en-US" dirty="0">
              <a:solidFill>
                <a:prstClr val="black"/>
              </a:solidFill>
              <a:latin typeface="Calibri"/>
            </a:endParaRPr>
          </a:p>
        </p:txBody>
      </p:sp>
    </p:spTree>
    <p:extLst>
      <p:ext uri="{BB962C8B-B14F-4D97-AF65-F5344CB8AC3E}">
        <p14:creationId xmlns:p14="http://schemas.microsoft.com/office/powerpoint/2010/main" val="1863176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SUGGESTED SCRIPT: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sz="1200" b="0" i="1" u="none" strike="noStrike" kern="1200" cap="none" spc="0" normalizeH="0" baseline="0" noProof="0" dirty="0">
                <a:ln>
                  <a:noFill/>
                </a:ln>
                <a:solidFill>
                  <a:prstClr val="black"/>
                </a:solidFill>
                <a:effectLst/>
                <a:uLnTx/>
                <a:uFillTx/>
                <a:latin typeface="Calibri"/>
                <a:ea typeface="+mn-ea"/>
                <a:cs typeface="+mn-cs"/>
              </a:rPr>
              <a:t>SECTION A describes what the patient wishes to happen if they are found to have </a:t>
            </a:r>
            <a:r>
              <a:rPr kumimoji="0" lang="en-US" sz="1200" b="0" i="1" u="sng" strike="noStrike" kern="1200" cap="none" spc="0" normalizeH="0" baseline="0" noProof="0" dirty="0">
                <a:ln>
                  <a:noFill/>
                </a:ln>
                <a:solidFill>
                  <a:prstClr val="black"/>
                </a:solidFill>
                <a:effectLst/>
                <a:uLnTx/>
                <a:uFillTx/>
                <a:latin typeface="Calibri"/>
                <a:ea typeface="+mn-ea"/>
                <a:cs typeface="+mn-cs"/>
              </a:rPr>
              <a:t>NO pulse and NOT breathing.</a:t>
            </a:r>
            <a:r>
              <a:rPr kumimoji="0" lang="en-US" sz="1200" b="0" i="1" u="none" strike="noStrike" kern="1200" cap="none" spc="0" normalizeH="0" baseline="0" noProof="0" dirty="0">
                <a:ln>
                  <a:noFill/>
                </a:ln>
                <a:solidFill>
                  <a:prstClr val="black"/>
                </a:solidFill>
                <a:effectLst/>
                <a:uLnTx/>
                <a:uFillTx/>
                <a:latin typeface="Calibri"/>
                <a:ea typeface="+mn-ea"/>
                <a:cs typeface="+mn-cs"/>
              </a:rPr>
              <a:t> In other words, death has essentially occurred, and providers would need to attempt resuscitation for the patient to have a chance of surviving. The person should be clear that this section </a:t>
            </a:r>
            <a:r>
              <a:rPr kumimoji="0" lang="en-US" sz="1200" b="0" i="1" u="sng" strike="noStrike" kern="1200" cap="none" spc="0" normalizeH="0" baseline="0" noProof="0" dirty="0">
                <a:ln>
                  <a:noFill/>
                </a:ln>
                <a:solidFill>
                  <a:prstClr val="black"/>
                </a:solidFill>
                <a:effectLst/>
                <a:uLnTx/>
                <a:uFillTx/>
                <a:latin typeface="Calibri"/>
                <a:ea typeface="+mn-ea"/>
                <a:cs typeface="+mn-cs"/>
              </a:rPr>
              <a:t>only</a:t>
            </a:r>
            <a:r>
              <a:rPr kumimoji="0" lang="en-US" sz="1200" b="0" i="1" u="none" strike="noStrike" kern="1200" cap="none" spc="0" normalizeH="0" baseline="0" noProof="0" dirty="0">
                <a:ln>
                  <a:noFill/>
                </a:ln>
                <a:solidFill>
                  <a:prstClr val="black"/>
                </a:solidFill>
                <a:effectLst/>
                <a:uLnTx/>
                <a:uFillTx/>
                <a:latin typeface="Calibri"/>
                <a:ea typeface="+mn-ea"/>
                <a:cs typeface="+mn-cs"/>
              </a:rPr>
              <a:t> comes into play when the patient has essentially died. All other situations will be covered in another part of the form.</a:t>
            </a:r>
          </a:p>
          <a:p>
            <a:endParaRPr lang="en-US" u="sng" dirty="0"/>
          </a:p>
          <a:p>
            <a:r>
              <a:rPr lang="en-US" b="1" u="sng" dirty="0"/>
              <a:t>EXPLAINATION TO INDIVIDUAL COMPLETING FORM</a:t>
            </a:r>
          </a:p>
          <a:p>
            <a:r>
              <a:rPr lang="en-US" i="1" dirty="0"/>
              <a:t>This section of the form allows you to document what you/the patient will want if your/the patient’s heart completely stops, you/the patient are/is not breathing and have/has in effect, died a natural death. In that situation, a medical procedure called Cardiopulmonary Resuscitation (CPR) can be tried to restart your/the patient’s heart. Unfortunately, CPR is not as successful as most people think, especially for people who are weaker and sicker. In this situation, CPR works a small amount of the time. If your/the patient’s heart is restarted by CPR, it normally requires being in the Intensive Care Unit. There is also the possibility that CPR may cause serious side effects, and it will not cure the original medical problem. </a:t>
            </a:r>
          </a:p>
          <a:p>
            <a:endParaRPr lang="en-US" b="1" dirty="0"/>
          </a:p>
          <a:p>
            <a:r>
              <a:rPr lang="en-US" i="1" dirty="0"/>
              <a:t>Do you have any questions? What ideas do you have about discussing Section A?</a:t>
            </a:r>
          </a:p>
          <a:p>
            <a:endParaRPr lang="en-US" i="1" dirty="0"/>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If CPR is desired – Mark “Attempt Resuscitation/CPR” in section A. Go to section B. </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If DNR is desired – Mark “Do Not Attempt Resuscitation/DNR” in section A. Go to section B.</a:t>
            </a:r>
            <a:endParaRPr lang="en-US" b="1"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608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aseline="0" dirty="0"/>
              <a:t>The POLST Illinois slide sets that are available on the website are locked so that we can maintain consistency of POLST IL-approved presentations. However, if you would like to create your own presentation you are welcome to reproduce contents of the slides; in that case, please do NOT use screenshots nor the official POLST logos.</a:t>
            </a:r>
          </a:p>
          <a:p>
            <a:endParaRPr lang="en-US" baseline="0" dirty="0"/>
          </a:p>
          <a:p>
            <a:r>
              <a:rPr lang="en-US" baseline="0" dirty="0"/>
              <a:t>These slides were created and are maintained by a generous group of volunteers across the state.  Thank-you for your consideration.  </a:t>
            </a:r>
          </a:p>
          <a:p>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2</a:t>
            </a:fld>
            <a:endParaRPr lang="en-US" dirty="0">
              <a:solidFill>
                <a:prstClr val="black"/>
              </a:solidFill>
              <a:latin typeface="Calibri"/>
            </a:endParaRPr>
          </a:p>
        </p:txBody>
      </p:sp>
    </p:spTree>
    <p:extLst>
      <p:ext uri="{BB962C8B-B14F-4D97-AF65-F5344CB8AC3E}">
        <p14:creationId xmlns:p14="http://schemas.microsoft.com/office/powerpoint/2010/main" val="1610300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92500" lnSpcReduction="10000"/>
          </a:bodyPr>
          <a:lstStyle/>
          <a:p>
            <a:r>
              <a:rPr lang="en-US" b="1" dirty="0"/>
              <a:t>TO THE PRESENTER:</a:t>
            </a:r>
          </a:p>
          <a:p>
            <a:r>
              <a:rPr lang="en-US" b="0" dirty="0"/>
              <a:t>It is sometimes difficult for people to understand why a person cannot choose “Attempt CPR” in section A and then choose “Do Not Intubate” in Section B. </a:t>
            </a:r>
          </a:p>
          <a:p>
            <a:endParaRPr lang="en-US" b="1" dirty="0"/>
          </a:p>
          <a:p>
            <a:r>
              <a:rPr lang="en-US" b="1" dirty="0"/>
              <a:t>SUGGESTED SCRIPT:</a:t>
            </a:r>
          </a:p>
          <a:p>
            <a:r>
              <a:rPr lang="en-US" b="0" i="1" dirty="0"/>
              <a:t>***A common mistake in completing the POLST form is when a practitioner and their patient/proxy selects Yes to CPR in Section A, but does not select Full Treatment in Section B.</a:t>
            </a:r>
          </a:p>
          <a:p>
            <a:endParaRPr lang="en-US" b="0" i="1" dirty="0"/>
          </a:p>
          <a:p>
            <a:r>
              <a:rPr lang="en-US" b="0" i="1" dirty="0"/>
              <a:t>This combination is NOT COMPATIBLE. </a:t>
            </a:r>
          </a:p>
          <a:p>
            <a:endParaRPr lang="en-US" b="0" i="1" dirty="0"/>
          </a:p>
          <a:p>
            <a:r>
              <a:rPr lang="en-US" b="0" i="1" dirty="0"/>
              <a:t>A person who wants all possible treatment if they have died (no pulse or heartbeat) would also want all possible treatment before they have died. In other words, a person would not want to WAIT until they had died to receive full treatment. That would not make sense.</a:t>
            </a:r>
          </a:p>
          <a:p>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effectLst/>
                <a:latin typeface="Calibri" panose="020F0502020204030204" pitchFamily="34" charset="0"/>
                <a:ea typeface="Calibri" panose="020F0502020204030204" pitchFamily="34" charset="0"/>
                <a:cs typeface="Times New Roman" panose="02020603050405020304" pitchFamily="18" charset="0"/>
              </a:rPr>
              <a:t>Additionally, a person may request that CPR be attempted, but wish to REFUSE intubation. Often this choice is motivated by fear of letting go and lack of understanding that CPR leading to restoration of spontaneous circulation will almost 100% lead to a need for intubation at least for a short while. The POLST conversation should focus on patient’s ACHIEVABLE GOALS (as opposed to focusing on individual treatment choices to start with), as well as helping patients or proxies recognize disconnect of a CPR – DNI order.</a:t>
            </a:r>
          </a:p>
          <a:p>
            <a:endParaRPr lang="en-US" b="0" i="1" dirty="0"/>
          </a:p>
          <a:p>
            <a:r>
              <a:rPr lang="en-US" b="0" i="1" dirty="0"/>
              <a:t>Therefore, if “Yes to CPR” is selected in Section A, then “Full Treatment” must be selected in Section B. A person cannot choose “Attempt CPR” in section A and then choose “Do Not Intubate” in Section B. </a:t>
            </a:r>
          </a:p>
          <a:p>
            <a:endParaRPr lang="en-US" b="0" i="1" dirty="0"/>
          </a:p>
          <a:p>
            <a:r>
              <a:rPr lang="en-US" b="0" i="1" dirty="0"/>
              <a:t>If “DNR; No to CPR” is selected in Section A, then any choice can be selected in Section B.</a:t>
            </a:r>
          </a:p>
          <a:p>
            <a:endParaRPr lang="en-US" b="0" i="1" dirty="0"/>
          </a:p>
          <a:p>
            <a:endParaRPr lang="en-US" b="0" dirty="0"/>
          </a:p>
        </p:txBody>
      </p:sp>
      <p:sp>
        <p:nvSpPr>
          <p:cNvPr id="4" name="Slide Number Placeholder 3"/>
          <p:cNvSpPr>
            <a:spLocks noGrp="1"/>
          </p:cNvSpPr>
          <p:nvPr>
            <p:ph type="sldNum" sz="quarter" idx="10"/>
          </p:nvPr>
        </p:nvSpPr>
        <p:spPr/>
        <p:txBody>
          <a:bodyPr/>
          <a:lstStyle/>
          <a:p>
            <a:pPr defTabSz="942289">
              <a:defRPr/>
            </a:pPr>
            <a:fld id="{5AF5706E-A1C9-4553-A37B-284D532BEF04}" type="slidenum">
              <a:rPr lang="en-US">
                <a:solidFill>
                  <a:prstClr val="black"/>
                </a:solidFill>
                <a:latin typeface="Calibri"/>
              </a:rPr>
              <a:pPr defTabSz="942289">
                <a:defRPr/>
              </a:pPr>
              <a:t>22</a:t>
            </a:fld>
            <a:endParaRPr lang="en-US" dirty="0">
              <a:solidFill>
                <a:prstClr val="black"/>
              </a:solidFill>
              <a:latin typeface="Calibri"/>
            </a:endParaRPr>
          </a:p>
        </p:txBody>
      </p:sp>
    </p:spTree>
    <p:extLst>
      <p:ext uri="{BB962C8B-B14F-4D97-AF65-F5344CB8AC3E}">
        <p14:creationId xmlns:p14="http://schemas.microsoft.com/office/powerpoint/2010/main" val="3380794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a:defRPr/>
            </a:pPr>
            <a:r>
              <a:rPr lang="en-US" b="1" dirty="0"/>
              <a:t>SUGGESTED SCRIPT:</a:t>
            </a:r>
          </a:p>
          <a:p>
            <a:pPr defTabSz="942289">
              <a:defRPr/>
            </a:pPr>
            <a:r>
              <a:rPr lang="en-US" i="1" dirty="0"/>
              <a:t>*** Section B applies in medical emergencies ASIDE FROM CARDIAC ARREST sometimes called a PREARREST EMERGENCY.  These are situations when there is a heartbeat and breathing, but one, the other or both are deteriorating. </a:t>
            </a:r>
            <a:r>
              <a:rPr lang="en-US" b="0" i="1" dirty="0">
                <a:solidFill>
                  <a:srgbClr val="222222"/>
                </a:solidFill>
                <a:effectLst/>
                <a:latin typeface="Arial" panose="020B0604020202020204" pitchFamily="34" charset="0"/>
              </a:rPr>
              <a:t>These situations could lead to cardiac arrest if not responded to medically. </a:t>
            </a:r>
            <a:r>
              <a:rPr lang="en-US" i="1" dirty="0"/>
              <a:t>The question in these circumstances is not whether the patient wants to be resuscitated, but rather what level of treatment or what medical interventions the patient wants—or does not want. </a:t>
            </a:r>
          </a:p>
          <a:p>
            <a:pPr defTabSz="942289">
              <a:defRPr/>
            </a:pPr>
            <a:endParaRPr lang="en-US" i="1" dirty="0"/>
          </a:p>
          <a:p>
            <a:pPr defTabSz="942289">
              <a:defRPr/>
            </a:pPr>
            <a:r>
              <a:rPr lang="en-US" i="1" dirty="0"/>
              <a:t>We will go into more specifics on the next slide.</a:t>
            </a:r>
          </a:p>
          <a:p>
            <a:pPr defTabSz="996094">
              <a:defRPr/>
            </a:pPr>
            <a:endParaRPr lang="en-US" b="0" dirty="0">
              <a:latin typeface="Arial" charset="0"/>
            </a:endParaRPr>
          </a:p>
          <a:p>
            <a:pPr defTabSz="942289">
              <a:defRPr/>
            </a:pPr>
            <a:r>
              <a:rPr lang="en-US" b="1" dirty="0">
                <a:solidFill>
                  <a:prstClr val="black"/>
                </a:solidFill>
              </a:rPr>
              <a:t>TO THE PRESENTER:</a:t>
            </a:r>
          </a:p>
          <a:p>
            <a:pPr defTabSz="942289">
              <a:defRPr/>
            </a:pPr>
            <a:r>
              <a:rPr lang="en-US" dirty="0">
                <a:solidFill>
                  <a:prstClr val="black"/>
                </a:solidFill>
              </a:rPr>
              <a:t>If appropriate to the audience, suggest/discuss ways to introduce section B:</a:t>
            </a:r>
          </a:p>
          <a:p>
            <a:pPr defTabSz="996094">
              <a:defRPr/>
            </a:pPr>
            <a:endParaRPr lang="en-US" b="1" dirty="0">
              <a:latin typeface="Arial" charset="0"/>
            </a:endParaRPr>
          </a:p>
          <a:p>
            <a:pPr marL="176679" indent="-176679" defTabSz="996094">
              <a:buFont typeface="Arial" panose="020B0604020202020204" pitchFamily="34" charset="0"/>
              <a:buChar char="•"/>
              <a:defRPr/>
            </a:pPr>
            <a:r>
              <a:rPr lang="en-US" b="0" i="1" dirty="0">
                <a:latin typeface="Arial" charset="0"/>
              </a:rPr>
              <a:t>In a situation when you/the patient are critically ill and not able to communicate, but </a:t>
            </a:r>
            <a:r>
              <a:rPr lang="en-US" b="0" i="1" u="sng" dirty="0">
                <a:latin typeface="Arial" charset="0"/>
              </a:rPr>
              <a:t>you have a pulse or are breathing</a:t>
            </a:r>
            <a:r>
              <a:rPr lang="en-US" b="0" i="1" dirty="0">
                <a:latin typeface="Arial" charset="0"/>
              </a:rPr>
              <a:t>, then medical professionals would look at Section B on a POLST form.</a:t>
            </a:r>
          </a:p>
          <a:p>
            <a:pPr marL="176679" indent="-176679" defTabSz="996094">
              <a:buFont typeface="Arial" panose="020B0604020202020204" pitchFamily="34" charset="0"/>
              <a:buChar char="•"/>
              <a:defRPr/>
            </a:pPr>
            <a:r>
              <a:rPr lang="en-US" b="0" i="1" dirty="0">
                <a:latin typeface="Arial" charset="0"/>
              </a:rPr>
              <a:t>Section B is very important—it is the heart of POLST. </a:t>
            </a:r>
          </a:p>
          <a:p>
            <a:pPr marL="176679" indent="-176679" defTabSz="996094">
              <a:buFont typeface="Arial" panose="020B0604020202020204" pitchFamily="34" charset="0"/>
              <a:buChar char="•"/>
              <a:defRPr/>
            </a:pPr>
            <a:r>
              <a:rPr lang="en-US" b="0" i="1" dirty="0">
                <a:latin typeface="Arial" charset="0"/>
              </a:rPr>
              <a:t>People who want to be DNR in Section A, choose all different options in Section B, so we need to discuss what you/the patient would want in this situation.</a:t>
            </a:r>
            <a:endParaRPr lang="en-US" b="1" i="1" dirty="0">
              <a:latin typeface="Arial" charset="0"/>
            </a:endParaRPr>
          </a:p>
          <a:p>
            <a:pPr defTabSz="996094">
              <a:defRPr/>
            </a:pPr>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8833B9D-B12D-4707-9472-99A40A3533A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8285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400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***Reiterate - </a:t>
            </a:r>
            <a:r>
              <a:rPr lang="en-US" b="1" i="1" dirty="0">
                <a:solidFill>
                  <a:prstClr val="black"/>
                </a:solidFill>
                <a:latin typeface="Arial" charset="0"/>
              </a:rPr>
              <a:t>It is very important to understand that Sections A &amp; B are used in different situations</a:t>
            </a:r>
            <a:r>
              <a:rPr lang="en-US" i="1" dirty="0">
                <a:solidFill>
                  <a:prstClr val="black"/>
                </a:solidFill>
                <a:latin typeface="Arial" charset="0"/>
              </a:rPr>
              <a:t>, so DNR in Section A </a:t>
            </a:r>
            <a:r>
              <a:rPr lang="en-US" i="1" u="sng" dirty="0">
                <a:solidFill>
                  <a:prstClr val="black"/>
                </a:solidFill>
                <a:latin typeface="Arial" charset="0"/>
              </a:rPr>
              <a:t>does not </a:t>
            </a:r>
            <a:r>
              <a:rPr lang="en-US" i="1" dirty="0">
                <a:solidFill>
                  <a:prstClr val="black"/>
                </a:solidFill>
                <a:latin typeface="Arial" charset="0"/>
              </a:rPr>
              <a:t>determine care when a person is critically ill </a:t>
            </a:r>
            <a:r>
              <a:rPr lang="en-US" i="1" u="sng" dirty="0">
                <a:solidFill>
                  <a:prstClr val="black"/>
                </a:solidFill>
                <a:latin typeface="Arial" charset="0"/>
              </a:rPr>
              <a:t>but with a pulse and/or is breathing</a:t>
            </a:r>
            <a:r>
              <a:rPr lang="en-US" i="1" dirty="0">
                <a:solidFill>
                  <a:prstClr val="black"/>
                </a:solidFill>
                <a:latin typeface="Arial" charset="0"/>
              </a:rPr>
              <a:t>. In these medical emergencies, first responders will follow the orders in Section B.</a:t>
            </a:r>
          </a:p>
          <a:p>
            <a:pPr defTabSz="996094">
              <a:defRPr/>
            </a:pPr>
            <a:endParaRPr lang="en-US" i="1" dirty="0">
              <a:solidFill>
                <a:prstClr val="black"/>
              </a:solidFill>
              <a:latin typeface="Arial" charset="0"/>
            </a:endParaRPr>
          </a:p>
          <a:p>
            <a:pPr defTabSz="996094">
              <a:defRPr/>
            </a:pPr>
            <a:r>
              <a:rPr lang="en-US" i="1" dirty="0">
                <a:solidFill>
                  <a:prstClr val="black"/>
                </a:solidFill>
                <a:latin typeface="Arial" charset="0"/>
              </a:rPr>
              <a:t>SECTION B: </a:t>
            </a:r>
            <a:r>
              <a:rPr lang="en-US" i="1" dirty="0">
                <a:solidFill>
                  <a:srgbClr val="000000"/>
                </a:solidFill>
                <a:latin typeface="Trebuchet MS" panose="020B0603020202020204" pitchFamily="34" charset="0"/>
              </a:rPr>
              <a:t>Full Treatment - includes all medically indicated treatments for sustaining life including intubation, ventilation, cardioconversion, dialysis, surgery, etc. This will almost always mean transferring the patient to the hospital and providing care in the ICU if needed. </a:t>
            </a:r>
          </a:p>
          <a:p>
            <a:pPr defTabSz="996094">
              <a:defRPr/>
            </a:pPr>
            <a:endParaRPr lang="en-US" i="1" u="sng" dirty="0">
              <a:solidFill>
                <a:srgbClr val="000000"/>
              </a:solidFill>
              <a:latin typeface="Trebuchet MS" panose="020B0603020202020204"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i="1" dirty="0">
                <a:solidFill>
                  <a:srgbClr val="171717"/>
                </a:solidFill>
                <a:latin typeface="Arial" charset="0"/>
                <a:cs typeface="Arial" charset="0"/>
              </a:rPr>
              <a:t>Here is an example -the same patient who chooses DNR in Section A, may also believe that if they are choking or having a severe asthma attack and are in need of an in-line neb or an advanced airway that would save their life and preserve their neurologic</a:t>
            </a:r>
            <a:r>
              <a:rPr lang="en-US" i="1" baseline="0" dirty="0">
                <a:solidFill>
                  <a:srgbClr val="171717"/>
                </a:solidFill>
                <a:latin typeface="Arial" charset="0"/>
                <a:cs typeface="Arial" charset="0"/>
              </a:rPr>
              <a:t> function</a:t>
            </a:r>
            <a:r>
              <a:rPr lang="en-US" i="1" dirty="0">
                <a:solidFill>
                  <a:srgbClr val="171717"/>
                </a:solidFill>
                <a:latin typeface="Arial" charset="0"/>
                <a:cs typeface="Arial" charset="0"/>
              </a:rPr>
              <a:t>, they may choose Full Treatment in Section B. </a:t>
            </a:r>
            <a:r>
              <a:rPr lang="en-US" sz="1200" i="1" kern="1200" dirty="0">
                <a:solidFill>
                  <a:schemeClr val="tx1"/>
                </a:solidFill>
                <a:effectLst/>
                <a:latin typeface="+mn-lt"/>
                <a:ea typeface="+mn-ea"/>
                <a:cs typeface="+mn-cs"/>
              </a:rPr>
              <a:t>In Section B, Full Treatment is not meant to also apply to cardiac arrest management.  </a:t>
            </a:r>
          </a:p>
          <a:p>
            <a:pPr eaLnBrk="1" hangingPunct="1">
              <a:spcBef>
                <a:spcPct val="0"/>
              </a:spcBef>
            </a:pPr>
            <a:endParaRPr lang="en-US" i="1" dirty="0">
              <a:solidFill>
                <a:srgbClr val="171717"/>
              </a:solidFill>
              <a:latin typeface="Arial" charset="0"/>
              <a:cs typeface="Arial" charset="0"/>
            </a:endParaRPr>
          </a:p>
          <a:p>
            <a:r>
              <a:rPr lang="en-US" sz="1200" i="1" kern="1200" dirty="0">
                <a:solidFill>
                  <a:schemeClr val="tx1"/>
                </a:solidFill>
                <a:effectLst/>
                <a:latin typeface="+mn-lt"/>
                <a:ea typeface="+mn-ea"/>
                <a:cs typeface="+mn-cs"/>
              </a:rPr>
              <a:t>Another example: let’s say someone has pneumonia and develops septic shock.  They are willing to have all medical treatment aimed at reversing these processes.  But given their severe, inoperable CAD, they understand that, should they have a cardiac arrest, even as a result of the sepsis, their prognosis for recovery significantly lowers.  So they would like to try antibiotics, pressors, be in the ICU, on a vent if necessary, but would not want ACLS should their heart stop.  That would be a situation where they would mark No CPR in section A and Full Treatment in Section B.</a:t>
            </a:r>
          </a:p>
          <a:p>
            <a:pPr marL="0" indent="0" defTabSz="942289">
              <a:buFontTx/>
              <a:buNone/>
              <a:defRPr/>
            </a:pPr>
            <a:endParaRPr lang="en-US" i="1" u="sng" dirty="0">
              <a:solidFill>
                <a:srgbClr val="000000"/>
              </a:solidFill>
              <a:latin typeface="Trebuchet MS" panose="020B0603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i="1" u="sng" dirty="0">
                <a:solidFill>
                  <a:srgbClr val="000000"/>
                </a:solidFill>
                <a:latin typeface="Trebuchet MS" panose="020B0603020202020204" pitchFamily="34" charset="0"/>
              </a:rPr>
              <a:t>Please note, if a person chooses Attempt Resuscitation/CPR in section A, then the practitioner must mark – “Full Treatment” in Section B. </a:t>
            </a:r>
            <a:r>
              <a:rPr lang="en-US" i="1" u="none" dirty="0">
                <a:solidFill>
                  <a:srgbClr val="000000"/>
                </a:solidFill>
                <a:latin typeface="Trebuchet MS" panose="020B0603020202020204" pitchFamily="34" charset="0"/>
              </a:rPr>
              <a:t>To understand this, think about a person close to death who want CPR, you would not wait until after they died to try to save their life – you would give them all indicated treatments right away.</a:t>
            </a:r>
          </a:p>
          <a:p>
            <a:pPr marL="0" marR="0" lvl="0" indent="0" algn="l" defTabSz="942289" rtl="0" eaLnBrk="1" fontAlgn="auto" latinLnBrk="0" hangingPunct="1">
              <a:lnSpc>
                <a:spcPct val="100000"/>
              </a:lnSpc>
              <a:spcBef>
                <a:spcPts val="0"/>
              </a:spcBef>
              <a:spcAft>
                <a:spcPts val="0"/>
              </a:spcAft>
              <a:buClrTx/>
              <a:buSzTx/>
              <a:buFontTx/>
              <a:buNone/>
              <a:tabLst/>
              <a:defRPr/>
            </a:pPr>
            <a:endParaRPr lang="en-US" i="1" u="none" dirty="0">
              <a:solidFill>
                <a:srgbClr val="000000"/>
              </a:solidFill>
              <a:latin typeface="Trebuchet MS" panose="020B0603020202020204" pitchFamily="34" charset="0"/>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i="1" u="none" dirty="0">
                <a:solidFill>
                  <a:srgbClr val="000000"/>
                </a:solidFill>
                <a:latin typeface="Trebuchet MS" panose="020B0603020202020204" pitchFamily="34" charset="0"/>
              </a:rPr>
              <a:t>Do you have any questions?</a:t>
            </a:r>
            <a:endParaRPr lang="en-US" i="1" u="sng" dirty="0">
              <a:solidFill>
                <a:srgbClr val="000000"/>
              </a:solidFill>
              <a:latin typeface="Trebuchet MS" panose="020B0603020202020204" pitchFamily="34" charset="0"/>
            </a:endParaRPr>
          </a:p>
          <a:p>
            <a:pPr defTabSz="942289">
              <a:defRPr/>
            </a:pPr>
            <a:endParaRPr lang="en-US" dirty="0"/>
          </a:p>
          <a:p>
            <a:r>
              <a:rPr lang="en-US" b="1" u="sng" dirty="0"/>
              <a:t>EXPLAINATION TO INDIVIDUAL COMPLETING FORM</a:t>
            </a:r>
          </a:p>
          <a:p>
            <a:pPr defTabSz="942289">
              <a:defRPr/>
            </a:pPr>
            <a:r>
              <a:rPr lang="en-US" b="0" u="sng" dirty="0"/>
              <a:t>If yes to CPR in Section A  – </a:t>
            </a:r>
          </a:p>
          <a:p>
            <a:pPr defTabSz="942289">
              <a:defRPr/>
            </a:pPr>
            <a:r>
              <a:rPr lang="en-US" b="0" i="1" dirty="0"/>
              <a:t>Since you have chosen to have emergency medical professionals attempt to resuscitate you/the patient by giving CPR when there is no pulse or breathing, then it follows that you also want full treatment if your/the patient’s heart has not stopped beating, no matter how critical your/the patient’s condition. Does this make sense?</a:t>
            </a:r>
          </a:p>
          <a:p>
            <a:pPr defTabSz="942289">
              <a:defRPr/>
            </a:pPr>
            <a:endParaRPr lang="en-US" b="0" dirty="0"/>
          </a:p>
          <a:p>
            <a:pPr defTabSz="942289">
              <a:defRPr/>
            </a:pPr>
            <a:r>
              <a:rPr lang="en-US" b="0" u="sng" dirty="0"/>
              <a:t>If NO CPR in Section A:</a:t>
            </a:r>
          </a:p>
          <a:p>
            <a:pPr defTabSz="942289">
              <a:defRPr/>
            </a:pPr>
            <a:r>
              <a:rPr lang="en-US" b="0" dirty="0"/>
              <a:t>It is important to understand each person’s goals and wishes to determine the best option in section B.</a:t>
            </a:r>
          </a:p>
          <a:p>
            <a:pPr defTabSz="942289">
              <a:defRPr/>
            </a:pPr>
            <a:endParaRPr lang="en-US" b="0" dirty="0"/>
          </a:p>
          <a:p>
            <a:pPr defTabSz="942289">
              <a:defRPr/>
            </a:pPr>
            <a:r>
              <a:rPr lang="en-US" b="0" i="1" dirty="0"/>
              <a:t>As your/the patient’s illness progresses, it is possible you/the patient may have critical health problems. If you/the patient got so sick that you/the patient were struggling to breathe, you/the patient might need to be put on a ventilator, which is a machine that will helps the lungs. The ventilator is not comfortable and will prevent you/the patient from communicating with people. Also, you/the patient would need to be in the intensive care unit of the hospital.</a:t>
            </a:r>
          </a:p>
          <a:p>
            <a:pPr defTabSz="942289">
              <a:defRPr/>
            </a:pPr>
            <a:endParaRPr lang="en-US" b="0" i="1" dirty="0"/>
          </a:p>
          <a:p>
            <a:pPr defTabSz="942289">
              <a:defRPr/>
            </a:pPr>
            <a:r>
              <a:rPr lang="en-US" b="0" i="1" dirty="0"/>
              <a:t>If you/the patient were that sick, would you/they want to go to the hospital and be placed on the ventilator?</a:t>
            </a:r>
          </a:p>
          <a:p>
            <a:pPr defTabSz="942289">
              <a:defRPr/>
            </a:pPr>
            <a:endParaRPr lang="en-US" b="0" dirty="0"/>
          </a:p>
          <a:p>
            <a:pPr defTabSz="942289">
              <a:defRPr/>
            </a:pPr>
            <a:r>
              <a:rPr lang="en-US" b="0" dirty="0"/>
              <a:t>	If YES to Ventilator in Sec. B: Mark - Full Treatment, and continue:</a:t>
            </a:r>
          </a:p>
          <a:p>
            <a:pPr defTabSz="942289">
              <a:defRPr/>
            </a:pPr>
            <a:endParaRPr lang="en-US" b="0" dirty="0"/>
          </a:p>
          <a:p>
            <a:pPr defTabSz="942289">
              <a:defRPr/>
            </a:pPr>
            <a:r>
              <a:rPr lang="en-US" b="0" i="1" dirty="0"/>
              <a:t>	If you/the patient are/is on the ventilator and not improving, and the doctor thinks your/their chances of getting 	better are very small, would you/the patient want to be kept alive on the ventilator for long time?</a:t>
            </a:r>
          </a:p>
          <a:p>
            <a:pPr defTabSz="942289">
              <a:defRPr/>
            </a:pPr>
            <a:endParaRPr lang="en-US" b="0" dirty="0"/>
          </a:p>
          <a:p>
            <a:pPr defTabSz="942289">
              <a:defRPr/>
            </a:pPr>
            <a:r>
              <a:rPr lang="en-US" b="0" dirty="0"/>
              <a:t>	IF YES – do nothing else in section B. Go to section C.</a:t>
            </a:r>
          </a:p>
          <a:p>
            <a:pPr defTabSz="942289">
              <a:defRPr/>
            </a:pPr>
            <a:endParaRPr lang="en-US" b="0" dirty="0"/>
          </a:p>
          <a:p>
            <a:pPr defTabSz="942289">
              <a:defRPr/>
            </a:pPr>
            <a:r>
              <a:rPr lang="en-US" b="0" dirty="0"/>
              <a:t>	IF NO – Add:</a:t>
            </a:r>
          </a:p>
          <a:p>
            <a:pPr defTabSz="942289">
              <a:defRPr/>
            </a:pPr>
            <a:r>
              <a:rPr lang="en-US" b="0" dirty="0"/>
              <a:t>	</a:t>
            </a:r>
            <a:r>
              <a:rPr lang="en-US" b="0" i="1" dirty="0"/>
              <a:t>If your doctor does not think you are going to make a good recovery, we can write in Additional Orders – “Trial 	period to meet your goals. Does that make sense? </a:t>
            </a:r>
          </a:p>
          <a:p>
            <a:pPr defTabSz="942289">
              <a:defRPr/>
            </a:pPr>
            <a:endParaRPr lang="en-US" b="0" i="1" dirty="0"/>
          </a:p>
          <a:p>
            <a:pPr defTabSz="942289">
              <a:defRPr/>
            </a:pPr>
            <a:r>
              <a:rPr lang="en-US" b="0" i="1" dirty="0"/>
              <a:t>	</a:t>
            </a:r>
            <a:r>
              <a:rPr lang="en-US" b="0" i="0" dirty="0"/>
              <a:t>Complete the optional additional orders section.</a:t>
            </a:r>
          </a:p>
          <a:p>
            <a:pPr defTabSz="942289">
              <a:defRPr/>
            </a:pPr>
            <a:endParaRPr lang="en-US" b="0" i="1" dirty="0"/>
          </a:p>
          <a:p>
            <a:pPr defTabSz="942289">
              <a:defRPr/>
            </a:pPr>
            <a:endParaRPr lang="en-US" b="1" dirty="0"/>
          </a:p>
          <a:p>
            <a:pPr defTabSz="942289">
              <a:defRPr/>
            </a:pP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5054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70000" lnSpcReduction="200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Selective Treatment – in general this means some or most indicated treatments will be provided to the patient </a:t>
            </a:r>
            <a:r>
              <a:rPr lang="en-US" i="1" u="sng" dirty="0">
                <a:solidFill>
                  <a:srgbClr val="000000"/>
                </a:solidFill>
                <a:latin typeface="Trebuchet MS" panose="020B0603020202020204" pitchFamily="34" charset="0"/>
              </a:rPr>
              <a:t>except intubation/ventilation</a:t>
            </a:r>
            <a:r>
              <a:rPr lang="en-US" i="1" dirty="0">
                <a:solidFill>
                  <a:srgbClr val="000000"/>
                </a:solidFill>
                <a:latin typeface="Trebuchet MS" panose="020B0603020202020204" pitchFamily="34" charset="0"/>
              </a:rPr>
              <a:t>. For patients who choose this option, the goal is to </a:t>
            </a:r>
            <a:r>
              <a:rPr lang="en-US" i="1" u="sng" dirty="0">
                <a:solidFill>
                  <a:srgbClr val="000000"/>
                </a:solidFill>
                <a:latin typeface="Trebuchet MS" panose="020B0603020202020204" pitchFamily="34" charset="0"/>
              </a:rPr>
              <a:t>avoid</a:t>
            </a:r>
            <a:r>
              <a:rPr lang="en-US" i="1" dirty="0">
                <a:solidFill>
                  <a:srgbClr val="000000"/>
                </a:solidFill>
                <a:latin typeface="Trebuchet MS" panose="020B0603020202020204" pitchFamily="34" charset="0"/>
              </a:rPr>
              <a:t> the ICU but attempt to return as much as possible to their baseline. Note that </a:t>
            </a:r>
            <a:r>
              <a:rPr lang="en-US" b="0" i="1" dirty="0">
                <a:solidFill>
                  <a:srgbClr val="1F497D"/>
                </a:solidFill>
                <a:effectLst/>
                <a:latin typeface="Calibri" panose="020F0502020204030204" pitchFamily="34" charset="0"/>
              </a:rPr>
              <a:t>vasopressors can only be done in the ICU setting but may still be indicated under “Selective Treatment”. </a:t>
            </a:r>
            <a:r>
              <a:rPr lang="en-US" b="1" i="1" dirty="0">
                <a:solidFill>
                  <a:srgbClr val="000000"/>
                </a:solidFill>
                <a:latin typeface="Trebuchet MS" panose="020B0603020202020204" pitchFamily="34" charset="0"/>
              </a:rPr>
              <a:t>It may be especially important to discuss the specific treatments the patient wants and does not want if this option is chosen, for example – radiation/chemotherapy, dialysis, major surgery, etc.</a:t>
            </a:r>
          </a:p>
          <a:p>
            <a:pPr marL="235572" indent="-235572" defTabSz="942289">
              <a:buFontTx/>
              <a:buAutoNum type="arabicParenR"/>
              <a:defRPr/>
            </a:pPr>
            <a:endParaRPr lang="en-US" i="1" dirty="0">
              <a:solidFill>
                <a:srgbClr val="000000"/>
              </a:solidFill>
              <a:latin typeface="Trebuchet MS" panose="020B0603020202020204" pitchFamily="34" charset="0"/>
            </a:endParaRPr>
          </a:p>
          <a:p>
            <a:pPr defTabSz="966612">
              <a:defRPr/>
            </a:pPr>
            <a:r>
              <a:rPr lang="en-US" i="1" dirty="0">
                <a:latin typeface="Arial" charset="0"/>
              </a:rPr>
              <a:t>An example of using this option is a patient with heart failure having severe shortness of breath. They may want a trial period of CPAP/BiPAP (IF INDICATED) but do not want to be intubated. This patient may be far more comfortable if we can provide noninvasive pressure support ventilations and/or position them appropriately to relieve their</a:t>
            </a:r>
            <a:r>
              <a:rPr lang="en-US" i="1" baseline="0" dirty="0">
                <a:latin typeface="Arial" charset="0"/>
              </a:rPr>
              <a:t> distress.</a:t>
            </a:r>
            <a:r>
              <a:rPr lang="en-US" i="1" dirty="0">
                <a:latin typeface="Arial" charset="0"/>
              </a:rPr>
              <a:t> </a:t>
            </a:r>
            <a:r>
              <a:rPr lang="en-US" i="1" dirty="0"/>
              <a:t>King LTD, LMA, Combi tube</a:t>
            </a:r>
            <a:r>
              <a:rPr lang="en-US" i="1" baseline="0" dirty="0"/>
              <a:t> are other examples of advanced airways that the patient generally intends to refuse if this box is marked.</a:t>
            </a:r>
          </a:p>
          <a:p>
            <a:pPr defTabSz="966612">
              <a:defRPr/>
            </a:pPr>
            <a:endParaRPr lang="en-US" i="1" dirty="0"/>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Do you have any questions?</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EXPLAINATION TO INDIVIDUAL COMPLETING FORM</a:t>
            </a: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If NO to ventilator in Sec. B:</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I understand you/the patient would not want to be put on a ventilator.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Some people still wish to go to the hospital for certain treatments if they will be able to recover and have a quality of life that is acceptable to them.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Other people reach a point when they would prefer not to go back to the hospital. They would prefer to stay home. </a:t>
            </a:r>
          </a:p>
          <a:p>
            <a:pPr marL="176679" marR="0" lvl="0" indent="-176679"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Tell me how you feel about your/the patient’s current quality of life and what kinds of treatment you/the patient would be willing to go through.</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422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Determine if the person wants the types of medical treatments described in the “Selective Treatment” section. Explain these treatments as needed giving the person information about each treatment’s possible benefits and drawbacks. Use “optional Additional Orders” to indicate specific treatments the patient wishes to have or avoid and if a trial period is requested.</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Mark - Selective Treatment: </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for persons wishing to be hospitalized (may include medical treatments including IV fluids and IV medications, and/or less invasive airway support) Specify any treatments to avoid in “Optional Additional Orders.”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Mark- Comfort-Focused Treatment</a:t>
            </a:r>
            <a:r>
              <a:rPr kumimoji="0" lang="en-US" sz="12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 for persons wishing to stay at home and be kept comfortable without significant medical treatments.</a:t>
            </a:r>
          </a:p>
          <a:p>
            <a:pPr marL="0" marR="0" lvl="0" indent="0" algn="l" defTabSz="942289"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Calibri"/>
              <a:ea typeface="+mn-ea"/>
              <a:cs typeface="+mn-cs"/>
            </a:endParaRPr>
          </a:p>
          <a:p>
            <a:pPr marL="0" indent="0" defTabSz="942289">
              <a:buFontTx/>
              <a:buNone/>
              <a:defRPr/>
            </a:pPr>
            <a:endParaRPr lang="en-US" i="1" dirty="0">
              <a:solidFill>
                <a:srgbClr val="000000"/>
              </a:solidFill>
              <a:latin typeface="Trebuchet MS" panose="020B0603020202020204" pitchFamily="34" charset="0"/>
            </a:endParaRP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0714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fontScale="92500"/>
          </a:bodyPr>
          <a:lstStyle/>
          <a:p>
            <a:pPr defTabSz="996094">
              <a:defRPr/>
            </a:pPr>
            <a:r>
              <a:rPr lang="en-US" b="1" dirty="0">
                <a:solidFill>
                  <a:prstClr val="black"/>
                </a:solidFill>
                <a:latin typeface="Arial" charset="0"/>
              </a:rPr>
              <a:t>SUGGESTED SCRIPT:</a:t>
            </a:r>
          </a:p>
          <a:p>
            <a:pPr defTabSz="996094">
              <a:defRPr/>
            </a:pPr>
            <a:r>
              <a:rPr lang="en-US" i="1" dirty="0">
                <a:solidFill>
                  <a:prstClr val="black"/>
                </a:solidFill>
                <a:latin typeface="Arial" charset="0"/>
              </a:rPr>
              <a:t>*** SECTION B: </a:t>
            </a:r>
            <a:r>
              <a:rPr lang="en-US" i="1" dirty="0">
                <a:solidFill>
                  <a:srgbClr val="000000"/>
                </a:solidFill>
                <a:latin typeface="Trebuchet MS" panose="020B0603020202020204" pitchFamily="34" charset="0"/>
              </a:rPr>
              <a:t>Comfort-Focused Treatment – this option is focused on relief of pain and other distressing symptoms rather than prolonging life. Interventions listed in Full and Selective Treatments will not be used if this option is selected. Transfer to a hospital should be avoided unless it is needed for symptom management.</a:t>
            </a:r>
          </a:p>
          <a:p>
            <a:pPr defTabSz="996094">
              <a:defRPr/>
            </a:pPr>
            <a:endParaRPr lang="en-US" i="1" dirty="0">
              <a:solidFill>
                <a:srgbClr val="000000"/>
              </a:solidFill>
              <a:latin typeface="Trebuchet MS" panose="020B0603020202020204" pitchFamily="34" charset="0"/>
            </a:endParaRPr>
          </a:p>
          <a:p>
            <a:pPr marL="0" marR="0" lvl="0" indent="0" algn="l" defTabSz="996094" rtl="0" eaLnBrk="1" fontAlgn="auto" latinLnBrk="0" hangingPunct="1">
              <a:lnSpc>
                <a:spcPct val="100000"/>
              </a:lnSpc>
              <a:spcBef>
                <a:spcPts val="0"/>
              </a:spcBef>
              <a:spcAft>
                <a:spcPts val="0"/>
              </a:spcAft>
              <a:buClrTx/>
              <a:buSzTx/>
              <a:buFontTx/>
              <a:buNone/>
              <a:tabLst/>
              <a:defRPr/>
            </a:pPr>
            <a:r>
              <a:rPr lang="en-US" i="1" dirty="0">
                <a:latin typeface="Arial" charset="0"/>
              </a:rPr>
              <a:t>A good example of this would be a hospice patient. “Please keep me out of pain but let me die at home.” One of the problems that EMS personnel face is being called to a home because the family does not know what to do when the patient deteriorates and end of life</a:t>
            </a:r>
            <a:r>
              <a:rPr lang="en-US" i="1" baseline="0" dirty="0">
                <a:latin typeface="Arial" charset="0"/>
              </a:rPr>
              <a:t> appears imminent</a:t>
            </a:r>
            <a:r>
              <a:rPr lang="en-US" i="1" dirty="0">
                <a:latin typeface="Arial" charset="0"/>
              </a:rPr>
              <a:t>. EMS responds and the family requests help, but they do not know what that help should be. EMS usually has to transport the patient even though patient’s wish is to not be transported. There is now a caveat written into the form states, “Transfer to hospital only</a:t>
            </a:r>
            <a:r>
              <a:rPr lang="en-US" i="1" baseline="0" dirty="0">
                <a:latin typeface="Arial" charset="0"/>
              </a:rPr>
              <a:t> if </a:t>
            </a:r>
            <a:r>
              <a:rPr lang="en-US" i="1" dirty="0">
                <a:latin typeface="Arial" charset="0"/>
              </a:rPr>
              <a:t>comfort needs cannot be met in current location.”</a:t>
            </a:r>
          </a:p>
          <a:p>
            <a:pPr marL="0" marR="0" lvl="0" indent="0" algn="l" defTabSz="996094" rtl="0" eaLnBrk="1" fontAlgn="auto" latinLnBrk="0" hangingPunct="1">
              <a:lnSpc>
                <a:spcPct val="100000"/>
              </a:lnSpc>
              <a:spcBef>
                <a:spcPts val="0"/>
              </a:spcBef>
              <a:spcAft>
                <a:spcPts val="0"/>
              </a:spcAft>
              <a:buClrTx/>
              <a:buSzTx/>
              <a:buFontTx/>
              <a:buNone/>
              <a:tabLst/>
              <a:defRPr/>
            </a:pPr>
            <a:endParaRPr lang="en-US" i="1" dirty="0">
              <a:latin typeface="Arial" charset="0"/>
            </a:endParaRPr>
          </a:p>
          <a:p>
            <a:pPr marL="0" marR="0" lvl="0" indent="0" algn="l" defTabSz="996094" rtl="0" eaLnBrk="1" fontAlgn="auto" latinLnBrk="0" hangingPunct="1">
              <a:lnSpc>
                <a:spcPct val="100000"/>
              </a:lnSpc>
              <a:spcBef>
                <a:spcPts val="0"/>
              </a:spcBef>
              <a:spcAft>
                <a:spcPts val="0"/>
              </a:spcAft>
              <a:buClrTx/>
              <a:buSzTx/>
              <a:buFontTx/>
              <a:buNone/>
              <a:tabLst/>
              <a:defRPr/>
            </a:pPr>
            <a:r>
              <a:rPr lang="en-US" i="1" dirty="0">
                <a:latin typeface="Arial" charset="0"/>
              </a:rPr>
              <a:t>Any questions</a:t>
            </a:r>
            <a:endParaRPr lang="en-US" i="1" dirty="0"/>
          </a:p>
          <a:p>
            <a:pPr defTabSz="996094">
              <a:defRPr/>
            </a:pPr>
            <a:endParaRPr lang="en-US" i="1" dirty="0">
              <a:solidFill>
                <a:srgbClr val="000000"/>
              </a:solidFill>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a:ea typeface="+mn-ea"/>
                <a:cs typeface="+mn-cs"/>
              </a:rPr>
              <a:t>EXPLAINATION TO INDIVIDUAL COMPLETING 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a:ea typeface="+mn-ea"/>
                <a:cs typeface="+mn-cs"/>
              </a:rPr>
              <a:t>“Comfort-focused treatment” does not mean that you/patient will go without care. – Any condition that makes you/patient uncomfortable will be addressed to make you/patient as comfortable as possible. This may even mean going to the hospital if necessary, to relieve suffering.</a:t>
            </a:r>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F5706E-A1C9-4553-A37B-284D532BEF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495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i="1" dirty="0"/>
              <a:t>It is important to remember that -</a:t>
            </a:r>
          </a:p>
          <a:p>
            <a:pPr marL="176679" indent="-176679">
              <a:buFont typeface="Arial" panose="020B0604020202020204" pitchFamily="34" charset="0"/>
              <a:buChar char="•"/>
            </a:pPr>
            <a:r>
              <a:rPr lang="en-US" i="1" dirty="0"/>
              <a:t>No matter what treatments are indicated on the POLST Form, comfort care </a:t>
            </a:r>
            <a:r>
              <a:rPr lang="en-US" i="1" u="sng" dirty="0"/>
              <a:t>will always be provided</a:t>
            </a:r>
            <a:r>
              <a:rPr lang="en-US" i="1" u="none" dirty="0"/>
              <a:t> </a:t>
            </a:r>
            <a:r>
              <a:rPr lang="en-US" i="1" dirty="0"/>
              <a:t>so that the patient’s pain and other symptoms are managed. </a:t>
            </a:r>
          </a:p>
          <a:p>
            <a:pPr marL="176679" indent="-176679">
              <a:buFont typeface="Arial" panose="020B0604020202020204" pitchFamily="34" charset="0"/>
              <a:buChar char="•"/>
            </a:pPr>
            <a:r>
              <a:rPr lang="en-US" i="1" dirty="0"/>
              <a:t>Comfort-focused treatment can last for minutes, hours or days depending on the nature of the medical condition.</a:t>
            </a:r>
          </a:p>
          <a:p>
            <a:endParaRPr lang="en-US" i="1" dirty="0"/>
          </a:p>
          <a:p>
            <a:r>
              <a:rPr lang="en-US" i="1" dirty="0"/>
              <a:t>“Comfort-focused treatment” does not mean that certain conditions won’t be attended to – any condition that make the patient uncomfortable will managed in order to relieve suffering as much as possible. This might mean transporting the patient to the hospital if necessary.</a:t>
            </a:r>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27</a:t>
            </a:fld>
            <a:endParaRPr lang="en-US" dirty="0">
              <a:solidFill>
                <a:prstClr val="black"/>
              </a:solidFill>
              <a:latin typeface="Calibri"/>
            </a:endParaRPr>
          </a:p>
        </p:txBody>
      </p:sp>
    </p:spTree>
    <p:extLst>
      <p:ext uri="{BB962C8B-B14F-4D97-AF65-F5344CB8AC3E}">
        <p14:creationId xmlns:p14="http://schemas.microsoft.com/office/powerpoint/2010/main" val="4006850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p>
          <a:p>
            <a:r>
              <a:rPr lang="en-US" b="0" i="1" dirty="0"/>
              <a:t>This is where the health care professional preparing the POLST form with the patient/substitute decision-maker can indicate specific treatments that should or should not be used and/or what circumstances should be considered in treatment decisions.</a:t>
            </a:r>
          </a:p>
        </p:txBody>
      </p:sp>
      <p:sp>
        <p:nvSpPr>
          <p:cNvPr id="4" name="Slide Number Placeholder 3"/>
          <p:cNvSpPr>
            <a:spLocks noGrp="1"/>
          </p:cNvSpPr>
          <p:nvPr>
            <p:ph type="sldNum" sz="quarter" idx="10"/>
          </p:nvPr>
        </p:nvSpPr>
        <p:spPr/>
        <p:txBody>
          <a:bodyPr/>
          <a:lstStyle/>
          <a:p>
            <a:pPr defTabSz="942289">
              <a:defRPr/>
            </a:pPr>
            <a:fld id="{D8833B9D-B12D-4707-9472-99A40A3533AD}" type="slidenum">
              <a:rPr lang="en-US">
                <a:solidFill>
                  <a:prstClr val="black"/>
                </a:solidFill>
                <a:latin typeface="Calibri"/>
              </a:rPr>
              <a:pPr defTabSz="942289">
                <a:defRPr/>
              </a:pPr>
              <a:t>28</a:t>
            </a:fld>
            <a:endParaRPr lang="en-US" dirty="0">
              <a:solidFill>
                <a:prstClr val="black"/>
              </a:solidFill>
              <a:latin typeface="Calibri"/>
            </a:endParaRPr>
          </a:p>
        </p:txBody>
      </p:sp>
    </p:spTree>
    <p:extLst>
      <p:ext uri="{BB962C8B-B14F-4D97-AF65-F5344CB8AC3E}">
        <p14:creationId xmlns:p14="http://schemas.microsoft.com/office/powerpoint/2010/main" val="4002720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SUGGESTED SCRIPT:</a:t>
            </a:r>
            <a:endParaRPr lang="en-US" b="0" dirty="0"/>
          </a:p>
          <a:p>
            <a:r>
              <a:rPr lang="en-US" b="0" i="1" dirty="0"/>
              <a:t>*** Section C applies </a:t>
            </a:r>
            <a:r>
              <a:rPr lang="en-US" b="0" i="1" u="sng" dirty="0"/>
              <a:t>only</a:t>
            </a:r>
            <a:r>
              <a:rPr lang="en-US" b="0" i="1" dirty="0"/>
              <a:t> in situations when the patient cannot communicate with medical professionals and when a feeding tube is being considered and is medically indicated. </a:t>
            </a:r>
          </a:p>
          <a:p>
            <a:endParaRPr lang="en-US" b="0" i="1" dirty="0"/>
          </a:p>
          <a:p>
            <a:r>
              <a:rPr lang="en-US" b="0" i="1" dirty="0"/>
              <a:t>Medically administered nutrition represents a considerable change in the patient’s way of life, so this section allows for a medical professional to discuss the patient’s goals of care and willingness to accept a feeding tube prior to a medical event that would necessitate this treatment. </a:t>
            </a:r>
          </a:p>
          <a:p>
            <a:endParaRPr lang="en-US" b="0" i="1" dirty="0"/>
          </a:p>
          <a:p>
            <a:r>
              <a:rPr lang="en-US" b="0" i="1" dirty="0"/>
              <a:t>The patient can choose to </a:t>
            </a:r>
          </a:p>
          <a:p>
            <a:pPr marL="169806" indent="-169806">
              <a:buFont typeface="Arial" panose="020B0604020202020204" pitchFamily="34" charset="0"/>
              <a:buChar char="•"/>
            </a:pPr>
            <a:r>
              <a:rPr lang="en-US" b="0" i="1" dirty="0"/>
              <a:t>Have a feeding tube over the long-term</a:t>
            </a:r>
          </a:p>
          <a:p>
            <a:pPr marL="169806" indent="-169806">
              <a:buFont typeface="Arial" panose="020B0604020202020204" pitchFamily="34" charset="0"/>
              <a:buChar char="•"/>
            </a:pPr>
            <a:r>
              <a:rPr lang="en-US" b="0" i="1" dirty="0"/>
              <a:t>Have a feeding tube for a trial period (indicating goals for the trial period) or </a:t>
            </a:r>
          </a:p>
          <a:p>
            <a:pPr marL="169806" indent="-169806">
              <a:buFont typeface="Arial" panose="020B0604020202020204" pitchFamily="34" charset="0"/>
              <a:buChar char="•"/>
            </a:pPr>
            <a:r>
              <a:rPr lang="en-US" b="0" i="1" dirty="0"/>
              <a:t>Refuse a feeding tube in all circumstances </a:t>
            </a:r>
          </a:p>
          <a:p>
            <a:endParaRPr lang="en-US" b="0" dirty="0"/>
          </a:p>
          <a:p>
            <a:endParaRPr lang="en-US" b="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4037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charset="0"/>
              </a:rPr>
              <a:t>Anyone can witness the DNR/POLST form. The only restriction is that it cannot be the “Primary Care Giver”. The primary care giver is the practitioner that is</a:t>
            </a:r>
            <a:r>
              <a:rPr lang="en-US" i="1" baseline="0" dirty="0">
                <a:latin typeface="Arial" charset="0"/>
              </a:rPr>
              <a:t> </a:t>
            </a:r>
            <a:r>
              <a:rPr lang="en-US" i="1" dirty="0">
                <a:latin typeface="Arial" charset="0"/>
              </a:rPr>
              <a:t>directing the patient’s care. All other medical personnel are carrying out the practitioner’s orders so can witness the form if needed. </a:t>
            </a:r>
          </a:p>
          <a:p>
            <a:endParaRPr lang="en-US"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30</a:t>
            </a:fld>
            <a:endParaRPr lang="en-US" dirty="0"/>
          </a:p>
        </p:txBody>
      </p:sp>
    </p:spTree>
    <p:extLst>
      <p:ext uri="{BB962C8B-B14F-4D97-AF65-F5344CB8AC3E}">
        <p14:creationId xmlns:p14="http://schemas.microsoft.com/office/powerpoint/2010/main" val="3720054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SUGGESTED SCRIPT:</a:t>
            </a:r>
          </a:p>
          <a:p>
            <a:r>
              <a:rPr lang="en-US" b="0" i="1" dirty="0"/>
              <a:t>The back page of the IDPH Uniform POLST Form is for informational purposes only. ***The form is valid even if left blank or not included.</a:t>
            </a:r>
          </a:p>
          <a:p>
            <a:endParaRPr lang="en-US" b="0" i="1" dirty="0"/>
          </a:p>
          <a:p>
            <a:r>
              <a:rPr lang="en-US" b="0" i="1" dirty="0"/>
              <a:t>Fields on the back page include:</a:t>
            </a:r>
          </a:p>
          <a:p>
            <a:pPr marL="171450" indent="-171450">
              <a:buFont typeface="Arial" panose="020B0604020202020204" pitchFamily="34" charset="0"/>
              <a:buChar char="•"/>
            </a:pPr>
            <a:r>
              <a:rPr lang="en-US" b="0" i="1" dirty="0"/>
              <a:t>patient’s name</a:t>
            </a:r>
          </a:p>
          <a:p>
            <a:pPr marL="171450" indent="-171450">
              <a:buFont typeface="Arial" panose="020B0604020202020204" pitchFamily="34" charset="0"/>
              <a:buChar char="•"/>
            </a:pPr>
            <a:r>
              <a:rPr lang="en-US" b="0" i="1" dirty="0"/>
              <a:t>information about the existence of the patient’s advance directives</a:t>
            </a:r>
          </a:p>
          <a:p>
            <a:pPr marL="171450" indent="-171450">
              <a:buFont typeface="Arial" panose="020B0604020202020204" pitchFamily="34" charset="0"/>
              <a:buChar char="•"/>
            </a:pPr>
            <a:r>
              <a:rPr lang="en-US" b="0" i="1" dirty="0"/>
              <a:t>identity of the person who conducted the POLST conversation and prepared the form with the patient or substitute decision maker</a:t>
            </a:r>
          </a:p>
          <a:p>
            <a:pPr marL="0" indent="0">
              <a:buFont typeface="Arial" panose="020B0604020202020204" pitchFamily="34" charset="0"/>
              <a:buNone/>
            </a:pPr>
            <a:endParaRPr lang="en-US" b="0" i="1" dirty="0"/>
          </a:p>
          <a:p>
            <a:pPr marL="0" indent="0">
              <a:buFont typeface="Arial" panose="020B0604020202020204" pitchFamily="34" charset="0"/>
              <a:buNone/>
            </a:pPr>
            <a:r>
              <a:rPr lang="en-US" b="0" i="1" dirty="0"/>
              <a:t>Guidance at the bottom of the back page includes information about:</a:t>
            </a:r>
          </a:p>
          <a:p>
            <a:pPr marL="628650" lvl="1" indent="-171450">
              <a:buFont typeface="Arial" panose="020B0604020202020204" pitchFamily="34" charset="0"/>
              <a:buChar char="•"/>
            </a:pPr>
            <a:r>
              <a:rPr lang="en-US" b="0" i="1" dirty="0"/>
              <a:t>Completing a POLST Form</a:t>
            </a:r>
          </a:p>
          <a:p>
            <a:pPr marL="628650" lvl="1" indent="-171450">
              <a:buFont typeface="Arial" panose="020B0604020202020204" pitchFamily="34" charset="0"/>
              <a:buChar char="•"/>
            </a:pPr>
            <a:r>
              <a:rPr lang="en-US" b="0" i="1" dirty="0"/>
              <a:t>Reviewing a POLST Form periodically after completion</a:t>
            </a:r>
          </a:p>
          <a:p>
            <a:pPr marL="628650" lvl="1" indent="-171450">
              <a:buFont typeface="Arial" panose="020B0604020202020204" pitchFamily="34" charset="0"/>
              <a:buChar char="•"/>
            </a:pPr>
            <a:r>
              <a:rPr lang="en-US" b="0" i="1" dirty="0"/>
              <a:t>Revoking or voiding a POLST Form</a:t>
            </a:r>
          </a:p>
          <a:p>
            <a:pPr marL="628650" lvl="1" indent="-171450">
              <a:buFont typeface="Arial" panose="020B0604020202020204" pitchFamily="34" charset="0"/>
              <a:buChar char="•"/>
            </a:pPr>
            <a:r>
              <a:rPr lang="en-US" b="0" i="1" dirty="0"/>
              <a:t>The IL Health Care Surrogate Act order of priority for decision makers</a:t>
            </a:r>
          </a:p>
          <a:p>
            <a:pPr marL="0" indent="0">
              <a:buFont typeface="Arial" panose="020B0604020202020204" pitchFamily="34" charset="0"/>
              <a:buNone/>
            </a:pPr>
            <a:endParaRPr lang="en-US" b="0" i="1" dirty="0"/>
          </a:p>
        </p:txBody>
      </p:sp>
      <p:sp>
        <p:nvSpPr>
          <p:cNvPr id="4" name="Slide Number Placeholder 3"/>
          <p:cNvSpPr>
            <a:spLocks noGrp="1"/>
          </p:cNvSpPr>
          <p:nvPr>
            <p:ph type="sldNum" sz="quarter" idx="5"/>
          </p:nvPr>
        </p:nvSpPr>
        <p:spPr/>
        <p:txBody>
          <a:bodyPr/>
          <a:lstStyle/>
          <a:p>
            <a:fld id="{DB336719-F7C5-4612-8488-38D5BFB10510}" type="slidenum">
              <a:rPr lang="en-US" smtClean="0"/>
              <a:pPr/>
              <a:t>32</a:t>
            </a:fld>
            <a:endParaRPr lang="en-US"/>
          </a:p>
        </p:txBody>
      </p:sp>
    </p:spTree>
    <p:extLst>
      <p:ext uri="{BB962C8B-B14F-4D97-AF65-F5344CB8AC3E}">
        <p14:creationId xmlns:p14="http://schemas.microsoft.com/office/powerpoint/2010/main" val="4200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dirty="0"/>
              <a:t>***Please read the slide verbatim</a:t>
            </a: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3</a:t>
            </a:fld>
            <a:endParaRPr lang="en-US" dirty="0">
              <a:solidFill>
                <a:prstClr val="black"/>
              </a:solidFill>
              <a:latin typeface="Calibri"/>
            </a:endParaRPr>
          </a:p>
        </p:txBody>
      </p:sp>
    </p:spTree>
    <p:extLst>
      <p:ext uri="{BB962C8B-B14F-4D97-AF65-F5344CB8AC3E}">
        <p14:creationId xmlns:p14="http://schemas.microsoft.com/office/powerpoint/2010/main" val="1248202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7736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information on the slide and ask for final questions. Any outstanding issues can be communicated to IL POLST through the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197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39017" rtl="0" eaLnBrk="1" fontAlgn="auto" latinLnBrk="0" hangingPunct="1">
              <a:lnSpc>
                <a:spcPct val="100000"/>
              </a:lnSpc>
              <a:spcBef>
                <a:spcPts val="0"/>
              </a:spcBef>
              <a:spcAft>
                <a:spcPts val="0"/>
              </a:spcAft>
              <a:buClrTx/>
              <a:buSzTx/>
              <a:buFontTx/>
              <a:buNone/>
              <a:tabLst/>
              <a:defRPr/>
            </a:pPr>
            <a:fld id="{F8CE51A9-2FB8-4DC5-9566-110C4D06F3BD}" type="slidenum">
              <a:rPr kumimoji="0" lang="en-US" sz="1900" b="0" i="0" u="none" strike="noStrike" kern="0" cap="none" spc="0" normalizeH="0" baseline="0" noProof="0">
                <a:ln>
                  <a:noFill/>
                </a:ln>
                <a:solidFill>
                  <a:prstClr val="black"/>
                </a:solidFill>
                <a:effectLst/>
                <a:uLnTx/>
                <a:uFillTx/>
                <a:latin typeface="Calibri"/>
                <a:ea typeface="+mn-ea"/>
                <a:cs typeface="+mn-cs"/>
              </a:rPr>
              <a:pPr marL="0" marR="0" lvl="0" indent="0" algn="r" defTabSz="939017" rtl="0" eaLnBrk="1" fontAlgn="auto" latinLnBrk="0" hangingPunct="1">
                <a:lnSpc>
                  <a:spcPct val="100000"/>
                </a:lnSpc>
                <a:spcBef>
                  <a:spcPts val="0"/>
                </a:spcBef>
                <a:spcAft>
                  <a:spcPts val="0"/>
                </a:spcAft>
                <a:buClrTx/>
                <a:buSzTx/>
                <a:buFontTx/>
                <a:buNone/>
                <a:tabLst/>
                <a:defRPr/>
              </a:pPr>
              <a:t>36</a:t>
            </a:fld>
            <a:endParaRPr kumimoji="0" lang="en-US" sz="1900" b="0" i="0" u="none" strike="noStrike" kern="0" cap="none" spc="0" normalizeH="0" baseline="0" noProof="0">
              <a:ln>
                <a:noFill/>
              </a:ln>
              <a:solidFill>
                <a:prstClr val="black"/>
              </a:solidFill>
              <a:effectLst/>
              <a:uLnTx/>
              <a:uFillTx/>
              <a:latin typeface="Calibri"/>
              <a:ea typeface="+mn-ea"/>
              <a:cs typeface="+mn-cs"/>
            </a:endParaRPr>
          </a:p>
        </p:txBody>
      </p:sp>
      <p:sp>
        <p:nvSpPr>
          <p:cNvPr id="4099" name="Rectangle 2"/>
          <p:cNvSpPr>
            <a:spLocks noGrp="1" noRot="1" noChangeAspect="1" noChangeArrowheads="1" noTextEdit="1"/>
          </p:cNvSpPr>
          <p:nvPr>
            <p:ph type="sldImg"/>
          </p:nvPr>
        </p:nvSpPr>
        <p:spPr bwMode="auto">
          <a:xfrm>
            <a:off x="1204913" y="704850"/>
            <a:ext cx="4692650" cy="3519488"/>
          </a:xfrm>
          <a:noFill/>
          <a:ln>
            <a:solidFill>
              <a:srgbClr val="000000"/>
            </a:solidFill>
            <a:miter lim="800000"/>
            <a:headEnd/>
            <a:tailEnd/>
          </a:ln>
        </p:spPr>
      </p:sp>
      <p:sp>
        <p:nvSpPr>
          <p:cNvPr id="4100" name="Rectangle 3"/>
          <p:cNvSpPr>
            <a:spLocks noGrp="1" noChangeArrowheads="1"/>
          </p:cNvSpPr>
          <p:nvPr>
            <p:ph type="body" idx="1"/>
          </p:nvPr>
        </p:nvSpPr>
        <p:spPr bwMode="auto">
          <a:xfrm>
            <a:off x="710248" y="4459526"/>
            <a:ext cx="6096291" cy="4226444"/>
          </a:xfrm>
          <a:noFill/>
        </p:spPr>
        <p:txBody>
          <a:bodyPr wrap="square" numCol="1" anchor="t" anchorCtr="0" compatLnSpc="1">
            <a:prstTxWarp prst="textNoShape">
              <a:avLst/>
            </a:prstTxWarp>
          </a:bodyPr>
          <a:lstStyle/>
          <a:p>
            <a:pPr eaLnBrk="1" hangingPunct="1">
              <a:spcBef>
                <a:spcPct val="0"/>
              </a:spcBef>
            </a:pPr>
            <a:r>
              <a:rPr lang="en-US" sz="900" dirty="0"/>
              <a:t>Our logo</a:t>
            </a:r>
          </a:p>
          <a:p>
            <a:pPr eaLnBrk="1" hangingPunct="1">
              <a:spcBef>
                <a:spcPct val="0"/>
              </a:spcBef>
            </a:pPr>
            <a:r>
              <a:rPr lang="en-US" sz="900" dirty="0"/>
              <a:t>National logo &amp; IL-HPCO</a:t>
            </a:r>
          </a:p>
        </p:txBody>
      </p:sp>
    </p:spTree>
    <p:extLst>
      <p:ext uri="{BB962C8B-B14F-4D97-AF65-F5344CB8AC3E}">
        <p14:creationId xmlns:p14="http://schemas.microsoft.com/office/powerpoint/2010/main" val="2636027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0372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ltLang="en-US" b="1" dirty="0">
                <a:solidFill>
                  <a:srgbClr val="111111"/>
                </a:solidFill>
                <a:latin typeface="Georgia" panose="02040502050405020303" pitchFamily="18" charset="0"/>
              </a:rPr>
              <a:t>TO THE PRESENTER:</a:t>
            </a:r>
          </a:p>
          <a:p>
            <a:pPr defTabSz="942289">
              <a:defRPr/>
            </a:pPr>
            <a:r>
              <a:rPr lang="en-US" altLang="en-US" dirty="0">
                <a:solidFill>
                  <a:srgbClr val="111111"/>
                </a:solidFill>
                <a:latin typeface="Georgia" panose="02040502050405020303" pitchFamily="18" charset="0"/>
              </a:rPr>
              <a:t>Review study explained on the slide.</a:t>
            </a:r>
          </a:p>
          <a:p>
            <a:pPr defTabSz="942289">
              <a:defRPr/>
            </a:pPr>
            <a:endParaRPr lang="en-US" altLang="en-US" dirty="0">
              <a:solidFill>
                <a:srgbClr val="111111"/>
              </a:solidFill>
              <a:latin typeface="Georgia" panose="02040502050405020303" pitchFamily="18" charset="0"/>
            </a:endParaRPr>
          </a:p>
          <a:p>
            <a:pPr defTabSz="942289">
              <a:defRPr/>
            </a:pPr>
            <a:r>
              <a:rPr lang="en-US" altLang="en-US" dirty="0">
                <a:solidFill>
                  <a:srgbClr val="111111"/>
                </a:solidFill>
                <a:latin typeface="Georgia" panose="02040502050405020303" pitchFamily="18" charset="0"/>
              </a:rPr>
              <a:t>Researchers examined 18,000 death records of individuals having a valid POLST form in the Oregon POLST Registry who had died of natural causes in Oregon between 2010 and 2011. The study compared the treatment wishes recorded on the person’s POLST Form to their location of death. </a:t>
            </a:r>
          </a:p>
          <a:p>
            <a:endParaRPr lang="en-US" dirty="0"/>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38</a:t>
            </a:fld>
            <a:endParaRPr lang="en-US" dirty="0">
              <a:solidFill>
                <a:prstClr val="black"/>
              </a:solidFill>
              <a:latin typeface="Calibri"/>
            </a:endParaRPr>
          </a:p>
        </p:txBody>
      </p:sp>
    </p:spTree>
    <p:extLst>
      <p:ext uri="{BB962C8B-B14F-4D97-AF65-F5344CB8AC3E}">
        <p14:creationId xmlns:p14="http://schemas.microsoft.com/office/powerpoint/2010/main" val="70813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TO THE PRESENTER:</a:t>
            </a:r>
          </a:p>
          <a:p>
            <a:r>
              <a:rPr lang="en-US" dirty="0"/>
              <a:t>In our experience,</a:t>
            </a:r>
            <a:r>
              <a:rPr lang="en-US" baseline="0" dirty="0"/>
              <a:t> many clinicians, including first responders, hospice staff and nursing home staff, have misunderstandings about the use of the POLST form.  We have discovered many intelligent and competent clinicians who misunderstand some of the basic POLST information, and who “don’t know what they don’t know”.  We believe that this presentation will help people recognize and fill-in the gaps in their POLST knowledge base.  </a:t>
            </a:r>
          </a:p>
          <a:p>
            <a:endParaRPr lang="en-US" baseline="0" dirty="0"/>
          </a:p>
          <a:p>
            <a:r>
              <a:rPr lang="en-US" baseline="0" dirty="0"/>
              <a:t>You will also find useful information on the POLST Illinois website in the form of the Guidance Document and FAQ Document.</a:t>
            </a:r>
          </a:p>
          <a:p>
            <a:endParaRPr lang="en-US" baseline="0" dirty="0"/>
          </a:p>
          <a:p>
            <a:pPr defTabSz="942289">
              <a:defRPr/>
            </a:pPr>
            <a:r>
              <a:rPr lang="en-US" baseline="0" dirty="0"/>
              <a:t>Lastly, you may wish to air </a:t>
            </a:r>
            <a:r>
              <a:rPr lang="en-US" u="sng" dirty="0">
                <a:hlinkClick r:id="rId3"/>
              </a:rPr>
              <a:t>this 8 minute national POLST overview </a:t>
            </a:r>
            <a:r>
              <a:rPr lang="en-US" dirty="0">
                <a:hlinkClick r:id="rId3"/>
              </a:rPr>
              <a:t>video</a:t>
            </a:r>
            <a:r>
              <a:rPr lang="en-US" dirty="0"/>
              <a:t>  (www.youtube.com/watch?v=zlqQgCBChn0#t=118) </a:t>
            </a:r>
            <a:r>
              <a:rPr lang="en-US" u="none" baseline="0" dirty="0"/>
              <a:t>as</a:t>
            </a:r>
            <a:r>
              <a:rPr lang="en-US" baseline="0" dirty="0"/>
              <a:t> a part of or in preparation for your presentation. A link is embedded in the first bullet point of this slide.</a:t>
            </a:r>
          </a:p>
          <a:p>
            <a:pPr defTabSz="942289">
              <a:defRPr/>
            </a:pPr>
            <a:endParaRPr lang="en-US" baseline="0" dirty="0"/>
          </a:p>
          <a:p>
            <a:pPr defTabSz="942289">
              <a:defRPr/>
            </a:pPr>
            <a:endParaRPr lang="en-US" dirty="0"/>
          </a:p>
        </p:txBody>
      </p:sp>
      <p:sp>
        <p:nvSpPr>
          <p:cNvPr id="4" name="Slide Number Placeholder 3"/>
          <p:cNvSpPr>
            <a:spLocks noGrp="1"/>
          </p:cNvSpPr>
          <p:nvPr>
            <p:ph type="sldNum" sz="quarter" idx="10"/>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76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SUGGESTED SCRIPT:</a:t>
            </a:r>
          </a:p>
          <a:p>
            <a:r>
              <a:rPr lang="en-US" i="1" dirty="0"/>
              <a:t>POLST is a process that helps identify a patient’s wishes regarding medical treatment through conversation, after which the patient’s treatment wishes are documented as a portable medical order, called a POLST Form.</a:t>
            </a:r>
          </a:p>
          <a:p>
            <a:endParaRPr lang="en-US" i="1" dirty="0"/>
          </a:p>
          <a:p>
            <a:r>
              <a:rPr lang="en-US" i="1" dirty="0"/>
              <a:t>***In IL, the POLST form can be signed either by a physician, an APN, PA or medical resident who has completed 1 year in an endorsed residency program.</a:t>
            </a:r>
          </a:p>
          <a:p>
            <a:endParaRPr lang="en-US" i="1" dirty="0"/>
          </a:p>
          <a:p>
            <a:r>
              <a:rPr lang="en-US" i="1" dirty="0"/>
              <a:t>***The POLST form is the most visible part, but the process behind its completion is the most important part. The conversation between the patient and his/her health care professional should include the patient’s goals of care considering current diagnosis, prognosis, and treatment options (including risks and benefits of each). The result of the conversation may be the completion of a POLST form—or it may be a first step in the care planning process.</a:t>
            </a:r>
          </a:p>
        </p:txBody>
      </p:sp>
      <p:sp>
        <p:nvSpPr>
          <p:cNvPr id="4" name="Slide Number Placeholder 3"/>
          <p:cNvSpPr>
            <a:spLocks noGrp="1"/>
          </p:cNvSpPr>
          <p:nvPr>
            <p:ph type="sldNum" sz="quarter" idx="5"/>
          </p:nvPr>
        </p:nvSpPr>
        <p:spPr/>
        <p:txBody>
          <a:bodyPr/>
          <a:lstStyle/>
          <a:p>
            <a:fld id="{DB336719-F7C5-4612-8488-38D5BFB10510}" type="slidenum">
              <a:rPr lang="en-US" smtClean="0"/>
              <a:pPr/>
              <a:t>5</a:t>
            </a:fld>
            <a:endParaRPr lang="en-US" dirty="0"/>
          </a:p>
        </p:txBody>
      </p:sp>
    </p:spTree>
    <p:extLst>
      <p:ext uri="{BB962C8B-B14F-4D97-AF65-F5344CB8AC3E}">
        <p14:creationId xmlns:p14="http://schemas.microsoft.com/office/powerpoint/2010/main" val="3698313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defTabSz="942289">
              <a:defRPr/>
            </a:pPr>
            <a:r>
              <a:rPr lang="en-US" b="1" i="0" dirty="0">
                <a:latin typeface="Calibri" panose="020F0502020204030204" pitchFamily="34" charset="0"/>
              </a:rPr>
              <a:t>SUGGESTED SCRIPT:</a:t>
            </a:r>
          </a:p>
          <a:p>
            <a:pPr marL="0" lvl="1" defTabSz="942289">
              <a:defRPr/>
            </a:pPr>
            <a:r>
              <a:rPr lang="en-US" i="1" dirty="0">
                <a:latin typeface="Calibri" panose="020F0502020204030204" pitchFamily="34" charset="0"/>
              </a:rPr>
              <a:t>***The POLST decision-making process and resulting medical orders are intended for patients who are considered to be at risk for a life-threatening clinical event because they have a serious life-limiting medical condition, which may include advanced frailty. </a:t>
            </a:r>
          </a:p>
          <a:p>
            <a:pPr marL="0" lvl="1" defTabSz="942289">
              <a:defRPr/>
            </a:pPr>
            <a:endParaRPr lang="en-US" i="1" dirty="0">
              <a:latin typeface="Calibri" panose="020F0502020204030204" pitchFamily="34" charset="0"/>
            </a:endParaRPr>
          </a:p>
          <a:p>
            <a:pPr marL="0" lvl="1" defTabSz="942289">
              <a:defRPr/>
            </a:pPr>
            <a:r>
              <a:rPr lang="en-US" i="1" dirty="0">
                <a:latin typeface="Calibri" panose="020F0502020204030204" pitchFamily="34" charset="0"/>
              </a:rPr>
              <a:t>In order to assess whether</a:t>
            </a:r>
            <a:r>
              <a:rPr lang="en-US" i="1" baseline="0" dirty="0">
                <a:latin typeface="Calibri" panose="020F0502020204030204" pitchFamily="34" charset="0"/>
              </a:rPr>
              <a:t> a POLST conversation is appropriate for a person, clinicians should ask themselves “Would I be surprised if this person died within the next year?”  If the answer is “No, I would not be surprised” then a POLST conversation, possibly  resulting in completion of a POLST form, is appropriate.  </a:t>
            </a:r>
          </a:p>
          <a:p>
            <a:pPr marL="0" lvl="1" defTabSz="942289">
              <a:defRPr/>
            </a:pPr>
            <a:endParaRPr lang="en-US" i="1" baseline="0" dirty="0">
              <a:latin typeface="Calibri" panose="020F0502020204030204" pitchFamily="34" charset="0"/>
            </a:endParaRPr>
          </a:p>
          <a:p>
            <a:pPr marL="0" lvl="1" defTabSz="942289">
              <a:defRPr/>
            </a:pPr>
            <a:r>
              <a:rPr lang="en-US" i="1" baseline="0" dirty="0">
                <a:latin typeface="Calibri" panose="020F0502020204030204" pitchFamily="34" charset="0"/>
              </a:rPr>
              <a:t>***These persons include those with advanced illness and the frail elderly (including many persons in nursing homes who are there for custodial, </a:t>
            </a:r>
            <a:r>
              <a:rPr lang="en-US" i="1" u="sng" baseline="0" dirty="0">
                <a:latin typeface="Calibri" panose="020F0502020204030204" pitchFamily="34" charset="0"/>
              </a:rPr>
              <a:t>not rehabilitative</a:t>
            </a:r>
            <a:r>
              <a:rPr lang="en-US" i="1" baseline="0" dirty="0">
                <a:latin typeface="Calibri" panose="020F0502020204030204" pitchFamily="34" charset="0"/>
              </a:rPr>
              <a:t>, care). </a:t>
            </a:r>
          </a:p>
          <a:p>
            <a:pPr marL="0" lvl="1" defTabSz="942289">
              <a:defRPr/>
            </a:pPr>
            <a:endParaRPr lang="en-US" i="1" dirty="0">
              <a:latin typeface="Calibri" panose="020F0502020204030204" pitchFamily="34" charset="0"/>
            </a:endParaRPr>
          </a:p>
          <a:p>
            <a:pPr marL="0" lvl="1" defTabSz="942289">
              <a:defRPr/>
            </a:pPr>
            <a:r>
              <a:rPr lang="en-US" b="1" i="0" dirty="0">
                <a:latin typeface="Calibri" panose="020F0502020204030204" pitchFamily="34" charset="0"/>
              </a:rPr>
              <a:t>TO PRESENTER:</a:t>
            </a:r>
          </a:p>
          <a:p>
            <a:pPr marL="0" lvl="1" defTabSz="942289">
              <a:defRPr/>
            </a:pPr>
            <a:endParaRPr lang="en-US" b="0" i="0"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r>
              <a:rPr lang="en-US" b="0" i="1" dirty="0">
                <a:latin typeface="Calibri" panose="020F0502020204030204" pitchFamily="34" charset="0"/>
              </a:rPr>
              <a:t>Patients with serious life-limiting medical condition or advanced frailty:</a:t>
            </a:r>
          </a:p>
          <a:p>
            <a:pPr marL="0" lvl="1" defTabSz="942289">
              <a:defRPr/>
            </a:pPr>
            <a:r>
              <a:rPr lang="en-US" b="0" i="1" dirty="0">
                <a:latin typeface="Calibri" panose="020F0502020204030204" pitchFamily="34" charset="0"/>
              </a:rPr>
              <a:t>whose health care professional would not be surprised if they died within 1-2 years; or</a:t>
            </a:r>
          </a:p>
          <a:p>
            <a:pPr marL="0" lvl="1" defTabSz="942289">
              <a:defRPr/>
            </a:pPr>
            <a:r>
              <a:rPr lang="en-US" b="0" i="1" dirty="0">
                <a:latin typeface="Calibri" panose="020F0502020204030204" pitchFamily="34" charset="0"/>
              </a:rPr>
              <a:t>who are at an increased risk of experiencing a medical emergency based on their current medical condition and who wish to make clear their treatment preferences, including about CPR, mechanical ventilation, ICU; or</a:t>
            </a:r>
          </a:p>
          <a:p>
            <a:pPr marL="0" lvl="1" defTabSz="942289">
              <a:defRPr/>
            </a:pPr>
            <a:r>
              <a:rPr lang="en-US" b="0" i="1" dirty="0">
                <a:latin typeface="Calibri" panose="020F0502020204030204" pitchFamily="34" charset="0"/>
              </a:rPr>
              <a:t>who have had multiple unplanned hospital admissions in the last 12 months, typically coupled with increasing frailty, decreasing function, and/or progressive weight loss.</a:t>
            </a:r>
          </a:p>
          <a:p>
            <a:pPr marL="0" lvl="1" defTabSz="942289">
              <a:defRPr/>
            </a:pPr>
            <a:endParaRPr lang="en-US" b="0" i="1"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6</a:t>
            </a:fld>
            <a:endParaRPr lang="en-US" dirty="0">
              <a:solidFill>
                <a:prstClr val="black"/>
              </a:solidFill>
              <a:latin typeface="Calibri"/>
            </a:endParaRPr>
          </a:p>
        </p:txBody>
      </p:sp>
    </p:spTree>
    <p:extLst>
      <p:ext uri="{BB962C8B-B14F-4D97-AF65-F5344CB8AC3E}">
        <p14:creationId xmlns:p14="http://schemas.microsoft.com/office/powerpoint/2010/main" val="271193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42289">
              <a:defRPr/>
            </a:pPr>
            <a:r>
              <a:rPr lang="en-US" b="1" i="0" dirty="0">
                <a:latin typeface="Calibri" panose="020F0502020204030204" pitchFamily="34" charset="0"/>
              </a:rPr>
              <a:t>SUGGESTED SCRIPT:</a:t>
            </a:r>
          </a:p>
          <a:p>
            <a:pPr marL="0" lvl="1" defTabSz="942289">
              <a:defRPr/>
            </a:pPr>
            <a:r>
              <a:rPr lang="en-US" i="1" baseline="0" dirty="0">
                <a:latin typeface="Calibri" panose="020F0502020204030204" pitchFamily="34" charset="0"/>
              </a:rPr>
              <a:t>Most 65-year-olds are too healthy to have POLST orders. </a:t>
            </a:r>
          </a:p>
          <a:p>
            <a:pPr marL="0" lvl="1" defTabSz="942289">
              <a:defRPr/>
            </a:pPr>
            <a:endParaRPr lang="en-US" i="1" baseline="0" dirty="0">
              <a:latin typeface="Calibri" panose="020F0502020204030204" pitchFamily="34" charset="0"/>
            </a:endParaRPr>
          </a:p>
          <a:p>
            <a:pPr marL="0" lvl="1" defTabSz="942289">
              <a:defRPr/>
            </a:pPr>
            <a:r>
              <a:rPr lang="en-US" i="1" baseline="0" dirty="0">
                <a:latin typeface="Calibri" panose="020F0502020204030204" pitchFamily="34" charset="0"/>
              </a:rPr>
              <a:t>***POLST is not intended for people with chronic, stable disability, who should not be mistaken for being at the end of life. </a:t>
            </a:r>
            <a:r>
              <a:rPr lang="en-US" i="1" dirty="0">
                <a:latin typeface="Calibri" panose="020F0502020204030204" pitchFamily="34" charset="0"/>
              </a:rPr>
              <a:t>POLST would only be appropriate for people</a:t>
            </a:r>
            <a:r>
              <a:rPr lang="en-US" i="1" baseline="0" dirty="0">
                <a:latin typeface="Calibri" panose="020F0502020204030204" pitchFamily="34" charset="0"/>
              </a:rPr>
              <a:t> with chronic disabilities if the</a:t>
            </a:r>
            <a:r>
              <a:rPr lang="en-US" i="1" dirty="0">
                <a:latin typeface="Calibri" panose="020F0502020204030204" pitchFamily="34" charset="0"/>
              </a:rPr>
              <a:t> person’s health deteriorates such that death within a year would not be unexpected.</a:t>
            </a:r>
          </a:p>
          <a:p>
            <a:pPr marL="0" lvl="1" defTabSz="942289">
              <a:defRPr/>
            </a:pPr>
            <a:endParaRPr lang="en-US" i="1" dirty="0">
              <a:latin typeface="Calibri" panose="020F0502020204030204" pitchFamily="34" charset="0"/>
            </a:endParaRPr>
          </a:p>
          <a:p>
            <a:pPr marL="0" lvl="1" defTabSz="942289">
              <a:defRPr/>
            </a:pPr>
            <a:r>
              <a:rPr lang="en-US" i="1" dirty="0">
                <a:latin typeface="Calibri" panose="020F0502020204030204" pitchFamily="34" charset="0"/>
              </a:rPr>
              <a:t>The form is only used when the patient is unable to communicate for themselves.</a:t>
            </a:r>
          </a:p>
          <a:p>
            <a:pPr marL="0" lvl="1" defTabSz="942289">
              <a:defRPr/>
            </a:pPr>
            <a:endParaRPr lang="en-US" i="1" dirty="0">
              <a:latin typeface="Calibri" panose="020F0502020204030204" pitchFamily="34" charset="0"/>
            </a:endParaRPr>
          </a:p>
          <a:p>
            <a:pPr marL="0" lvl="1" defTabSz="942289">
              <a:defRPr/>
            </a:pPr>
            <a:endParaRPr lang="en-US" i="1" dirty="0">
              <a:latin typeface="Calibri" panose="020F0502020204030204" pitchFamily="34" charset="0"/>
            </a:endParaRPr>
          </a:p>
          <a:p>
            <a:pPr marL="0" lvl="1" defTabSz="942289">
              <a:defRPr/>
            </a:pPr>
            <a:endParaRPr lang="en-US" i="1" dirty="0">
              <a:latin typeface="Calibri" panose="020F0502020204030204" pitchFamily="34" charset="0"/>
            </a:endParaRPr>
          </a:p>
          <a:p>
            <a:pPr marL="0" lvl="1" defTabSz="942289">
              <a:defRPr/>
            </a:pPr>
            <a:endParaRPr lang="en-US" b="0" i="0"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a:p>
            <a:pPr marL="0" lvl="1" defTabSz="942289">
              <a:defRPr/>
            </a:pPr>
            <a:endParaRPr lang="en-US" b="0" i="1"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2289">
              <a:defRPr/>
            </a:pPr>
            <a:fld id="{DB336719-F7C5-4612-8488-38D5BFB10510}" type="slidenum">
              <a:rPr lang="en-US">
                <a:solidFill>
                  <a:prstClr val="black"/>
                </a:solidFill>
                <a:latin typeface="Calibri"/>
              </a:rPr>
              <a:pPr defTabSz="942289">
                <a:defRPr/>
              </a:pPr>
              <a:t>7</a:t>
            </a:fld>
            <a:endParaRPr lang="en-US" dirty="0">
              <a:solidFill>
                <a:prstClr val="black"/>
              </a:solidFill>
              <a:latin typeface="Calibri"/>
            </a:endParaRPr>
          </a:p>
        </p:txBody>
      </p:sp>
    </p:spTree>
    <p:extLst>
      <p:ext uri="{BB962C8B-B14F-4D97-AF65-F5344CB8AC3E}">
        <p14:creationId xmlns:p14="http://schemas.microsoft.com/office/powerpoint/2010/main" val="2456864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THE PRESENTER:</a:t>
            </a:r>
          </a:p>
          <a:p>
            <a:r>
              <a:rPr lang="en-US" b="0" dirty="0"/>
              <a:t>Review slide as written</a:t>
            </a:r>
          </a:p>
        </p:txBody>
      </p:sp>
      <p:sp>
        <p:nvSpPr>
          <p:cNvPr id="4" name="Slide Number Placeholder 3"/>
          <p:cNvSpPr>
            <a:spLocks noGrp="1"/>
          </p:cNvSpPr>
          <p:nvPr>
            <p:ph type="sldNum" sz="quarter" idx="5"/>
          </p:nvPr>
        </p:nvSpPr>
        <p:spPr/>
        <p:txBody>
          <a:bodyPr/>
          <a:lstStyle/>
          <a:p>
            <a:fld id="{DB336719-F7C5-4612-8488-38D5BFB10510}" type="slidenum">
              <a:rPr lang="en-US" smtClean="0"/>
              <a:pPr/>
              <a:t>8</a:t>
            </a:fld>
            <a:endParaRPr lang="en-US" dirty="0"/>
          </a:p>
        </p:txBody>
      </p:sp>
    </p:spTree>
    <p:extLst>
      <p:ext uri="{BB962C8B-B14F-4D97-AF65-F5344CB8AC3E}">
        <p14:creationId xmlns:p14="http://schemas.microsoft.com/office/powerpoint/2010/main" val="138640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336719-F7C5-4612-8488-38D5BFB105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18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2920958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424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9971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0769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718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698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latin typeface="Abadi" panose="020B06040201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62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1062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8133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7439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7354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248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4204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82964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175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78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97795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20147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3748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252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6406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9262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5168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4390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811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badi" panose="020B06040201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70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734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709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011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7"/>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511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838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033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1556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185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0407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40449"/>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solidFill>
                <a:schemeClr val="bg1"/>
              </a:solid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bg1"/>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pic>
        <p:nvPicPr>
          <p:cNvPr id="3" name="Picture 2">
            <a:extLst>
              <a:ext uri="{FF2B5EF4-FFF2-40B4-BE49-F238E27FC236}">
                <a16:creationId xmlns:a16="http://schemas.microsoft.com/office/drawing/2014/main" id="{7A176477-C3B4-4576-91F5-DC7F84B841A2}"/>
              </a:ext>
            </a:extLst>
          </p:cNvPr>
          <p:cNvPicPr>
            <a:picLocks noChangeAspect="1"/>
          </p:cNvPicPr>
          <p:nvPr userDrawn="1"/>
        </p:nvPicPr>
        <p:blipFill>
          <a:blip r:embed="rId2"/>
          <a:stretch>
            <a:fillRect/>
          </a:stretch>
        </p:blipFill>
        <p:spPr>
          <a:xfrm>
            <a:off x="7315200" y="5963791"/>
            <a:ext cx="1518692" cy="771264"/>
          </a:xfrm>
          <a:prstGeom prst="rect">
            <a:avLst/>
          </a:prstGeom>
        </p:spPr>
      </p:pic>
    </p:spTree>
    <p:extLst>
      <p:ext uri="{BB962C8B-B14F-4D97-AF65-F5344CB8AC3E}">
        <p14:creationId xmlns:p14="http://schemas.microsoft.com/office/powerpoint/2010/main" val="152872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411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5229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Pladsholder til dato 3"/>
          <p:cNvSpPr>
            <a:spLocks noGrp="1"/>
          </p:cNvSpPr>
          <p:nvPr>
            <p:ph type="dt" sz="half" idx="14"/>
          </p:nvPr>
        </p:nvSpPr>
        <p:spPr>
          <a:xfrm>
            <a:off x="457200" y="635636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defTabSz="457200" fontAlgn="base">
              <a:spcBef>
                <a:spcPct val="0"/>
              </a:spcBef>
              <a:spcAft>
                <a:spcPct val="0"/>
              </a:spcAft>
              <a:defRPr/>
            </a:pPr>
            <a:endParaRPr lang="da-DK"/>
          </a:p>
        </p:txBody>
      </p:sp>
      <p:pic>
        <p:nvPicPr>
          <p:cNvPr id="3" name="Picture 2"/>
          <p:cNvPicPr>
            <a:picLocks noChangeAspect="1"/>
          </p:cNvPicPr>
          <p:nvPr userDrawn="1"/>
        </p:nvPicPr>
        <p:blipFill>
          <a:blip r:embed="rId2" cstate="print"/>
          <a:stretch>
            <a:fillRect/>
          </a:stretch>
        </p:blipFill>
        <p:spPr>
          <a:xfrm>
            <a:off x="6868508" y="6280722"/>
            <a:ext cx="1237595" cy="414564"/>
          </a:xfrm>
          <a:prstGeom prst="rect">
            <a:avLst/>
          </a:prstGeom>
        </p:spPr>
      </p:pic>
      <p:pic>
        <p:nvPicPr>
          <p:cNvPr id="13" name="Picture 12" descr="Illinois map.jpg"/>
          <p:cNvPicPr>
            <a:picLocks noChangeAspect="1"/>
          </p:cNvPicPr>
          <p:nvPr userDrawn="1"/>
        </p:nvPicPr>
        <p:blipFill>
          <a:blip r:embed="rId3" cstate="print"/>
          <a:srcRect l="15493" r="9859"/>
          <a:stretch>
            <a:fillRect/>
          </a:stretch>
        </p:blipFill>
        <p:spPr>
          <a:xfrm>
            <a:off x="8229600" y="5804352"/>
            <a:ext cx="533400" cy="952740"/>
          </a:xfrm>
          <a:prstGeom prst="rect">
            <a:avLst/>
          </a:prstGeom>
        </p:spPr>
      </p:pic>
    </p:spTree>
    <p:extLst>
      <p:ext uri="{BB962C8B-B14F-4D97-AF65-F5344CB8AC3E}">
        <p14:creationId xmlns:p14="http://schemas.microsoft.com/office/powerpoint/2010/main" val="3424429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1524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extLst>
      <p:ext uri="{BB962C8B-B14F-4D97-AF65-F5344CB8AC3E}">
        <p14:creationId xmlns:p14="http://schemas.microsoft.com/office/powerpoint/2010/main" val="28456541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63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761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631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202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5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a:latin typeface="Abadi" panose="020B0604020104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594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2716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9616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375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31381991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5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5651212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55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6626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49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562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0519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7"/>
            <a:ext cx="8229600" cy="1143000"/>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257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4477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1925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3921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197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0280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40449"/>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solidFill>
                <a:schemeClr val="bg1"/>
              </a:solid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bg1"/>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anose="020B0604020202020204" pitchFamily="34" charset="0"/>
                <a:cs typeface="Arial" panose="020B0604020202020204" pitchFamily="34" charset="0"/>
              </a:defRPr>
            </a:lvl1pPr>
            <a:lvl2pPr>
              <a:defRPr>
                <a:solidFill>
                  <a:srgbClr val="000000"/>
                </a:solidFill>
                <a:latin typeface="Arial" panose="020B0604020202020204" pitchFamily="34" charset="0"/>
                <a:cs typeface="Arial" panose="020B0604020202020204" pitchFamily="34" charset="0"/>
              </a:defRPr>
            </a:lvl2pPr>
            <a:lvl3pPr>
              <a:defRPr>
                <a:solidFill>
                  <a:srgbClr val="000000"/>
                </a:solidFill>
                <a:latin typeface="Arial" panose="020B0604020202020204" pitchFamily="34" charset="0"/>
                <a:cs typeface="Arial" panose="020B0604020202020204" pitchFamily="34" charset="0"/>
              </a:defRPr>
            </a:lvl3pPr>
            <a:lvl4pPr>
              <a:defRPr>
                <a:solidFill>
                  <a:srgbClr val="000000"/>
                </a:solidFill>
                <a:latin typeface="Arial" panose="020B0604020202020204" pitchFamily="34" charset="0"/>
                <a:cs typeface="Arial" panose="020B0604020202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600" b="1">
                <a:latin typeface="Arial" panose="020B0604020202020204" pitchFamily="34" charset="0"/>
                <a:cs typeface="Arial" panose="020B0604020202020204" pitchFamily="34" charset="0"/>
              </a:defRPr>
            </a:lvl1pPr>
          </a:lstStyle>
          <a:p>
            <a:r>
              <a:rPr lang="en-US" dirty="0"/>
              <a:t>Click to edit Master title style</a:t>
            </a:r>
            <a:endParaRPr lang="da-DK" dirty="0"/>
          </a:p>
        </p:txBody>
      </p:sp>
      <p:pic>
        <p:nvPicPr>
          <p:cNvPr id="3" name="Picture 2">
            <a:extLst>
              <a:ext uri="{FF2B5EF4-FFF2-40B4-BE49-F238E27FC236}">
                <a16:creationId xmlns:a16="http://schemas.microsoft.com/office/drawing/2014/main" id="{7A176477-C3B4-4576-91F5-DC7F84B841A2}"/>
              </a:ext>
            </a:extLst>
          </p:cNvPr>
          <p:cNvPicPr>
            <a:picLocks noChangeAspect="1"/>
          </p:cNvPicPr>
          <p:nvPr userDrawn="1"/>
        </p:nvPicPr>
        <p:blipFill>
          <a:blip r:embed="rId2"/>
          <a:stretch>
            <a:fillRect/>
          </a:stretch>
        </p:blipFill>
        <p:spPr>
          <a:xfrm>
            <a:off x="7315200" y="5963791"/>
            <a:ext cx="1518692" cy="771264"/>
          </a:xfrm>
          <a:prstGeom prst="rect">
            <a:avLst/>
          </a:prstGeom>
        </p:spPr>
      </p:pic>
    </p:spTree>
    <p:extLst>
      <p:ext uri="{BB962C8B-B14F-4D97-AF65-F5344CB8AC3E}">
        <p14:creationId xmlns:p14="http://schemas.microsoft.com/office/powerpoint/2010/main" val="18899804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02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702784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Afsnitsoverskrift">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0"/>
            <a:ext cx="9144000" cy="1970088"/>
            <a:chOff x="0" y="0"/>
            <a:chExt cx="9144000" cy="1970099"/>
          </a:xfrm>
        </p:grpSpPr>
        <p:sp>
          <p:nvSpPr>
            <p:cNvPr id="6" name="Rektangel 2"/>
            <p:cNvSpPr>
              <a:spLocks noChangeArrowheads="1"/>
            </p:cNvSpPr>
            <p:nvPr userDrawn="1"/>
          </p:nvSpPr>
          <p:spPr bwMode="auto">
            <a:xfrm>
              <a:off x="0" y="0"/>
              <a:ext cx="9144000" cy="1970099"/>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200">
                <a:latin typeface="Arial" pitchFamily="34" charset="0"/>
              </a:defRPr>
            </a:lvl1pPr>
          </a:lstStyle>
          <a:p>
            <a:r>
              <a:rPr lang="en-US"/>
              <a:t>Click to edit Master title style</a:t>
            </a:r>
            <a:endParaRPr lang="da-DK" dirty="0"/>
          </a:p>
        </p:txBody>
      </p:sp>
      <p:sp>
        <p:nvSpPr>
          <p:cNvPr id="12" name="Pladsholder til tekst 2"/>
          <p:cNvSpPr>
            <a:spLocks noGrp="1"/>
          </p:cNvSpPr>
          <p:nvPr>
            <p:ph type="body" idx="13"/>
          </p:nvPr>
        </p:nvSpPr>
        <p:spPr>
          <a:xfrm>
            <a:off x="177801"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Pladsholder til dato 3"/>
          <p:cNvSpPr>
            <a:spLocks noGrp="1"/>
          </p:cNvSpPr>
          <p:nvPr>
            <p:ph type="dt" sz="half" idx="14"/>
          </p:nvPr>
        </p:nvSpPr>
        <p:spPr>
          <a:xfrm>
            <a:off x="457200" y="6356362"/>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defTabSz="457200" fontAlgn="base">
              <a:spcBef>
                <a:spcPct val="0"/>
              </a:spcBef>
              <a:spcAft>
                <a:spcPct val="0"/>
              </a:spcAft>
              <a:defRPr/>
            </a:pPr>
            <a:endParaRPr lang="da-DK"/>
          </a:p>
        </p:txBody>
      </p:sp>
      <p:pic>
        <p:nvPicPr>
          <p:cNvPr id="3" name="Picture 2"/>
          <p:cNvPicPr>
            <a:picLocks noChangeAspect="1"/>
          </p:cNvPicPr>
          <p:nvPr userDrawn="1"/>
        </p:nvPicPr>
        <p:blipFill>
          <a:blip r:embed="rId2" cstate="print"/>
          <a:stretch>
            <a:fillRect/>
          </a:stretch>
        </p:blipFill>
        <p:spPr>
          <a:xfrm>
            <a:off x="6868508" y="6280722"/>
            <a:ext cx="1237595" cy="414564"/>
          </a:xfrm>
          <a:prstGeom prst="rect">
            <a:avLst/>
          </a:prstGeom>
        </p:spPr>
      </p:pic>
      <p:pic>
        <p:nvPicPr>
          <p:cNvPr id="13" name="Picture 12" descr="Illinois map.jpg"/>
          <p:cNvPicPr>
            <a:picLocks noChangeAspect="1"/>
          </p:cNvPicPr>
          <p:nvPr userDrawn="1"/>
        </p:nvPicPr>
        <p:blipFill>
          <a:blip r:embed="rId3" cstate="print"/>
          <a:srcRect l="15493" r="9859"/>
          <a:stretch>
            <a:fillRect/>
          </a:stretch>
        </p:blipFill>
        <p:spPr>
          <a:xfrm>
            <a:off x="8229600" y="5804352"/>
            <a:ext cx="533400" cy="952740"/>
          </a:xfrm>
          <a:prstGeom prst="rect">
            <a:avLst/>
          </a:prstGeom>
        </p:spPr>
      </p:pic>
    </p:spTree>
    <p:extLst>
      <p:ext uri="{BB962C8B-B14F-4D97-AF65-F5344CB8AC3E}">
        <p14:creationId xmlns:p14="http://schemas.microsoft.com/office/powerpoint/2010/main" val="607345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97576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4893DF49-6251-483B-8A60-64280273C600}"/>
              </a:ext>
            </a:extLst>
          </p:cNvPr>
          <p:cNvPicPr>
            <a:picLocks noChangeAspect="1"/>
          </p:cNvPicPr>
          <p:nvPr userDrawn="1"/>
        </p:nvPicPr>
        <p:blipFill>
          <a:blip r:embed="rId2"/>
          <a:stretch>
            <a:fillRect/>
          </a:stretch>
        </p:blipFill>
        <p:spPr>
          <a:xfrm>
            <a:off x="6781800" y="5769982"/>
            <a:ext cx="1828800" cy="928468"/>
          </a:xfrm>
          <a:prstGeom prst="rect">
            <a:avLst/>
          </a:prstGeom>
        </p:spPr>
      </p:pic>
    </p:spTree>
    <p:extLst>
      <p:ext uri="{BB962C8B-B14F-4D97-AF65-F5344CB8AC3E}">
        <p14:creationId xmlns:p14="http://schemas.microsoft.com/office/powerpoint/2010/main" val="15260176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18223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4"/>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59472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53574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1608"/>
            <a:ext cx="8229600" cy="1143000"/>
          </a:xfrm>
        </p:spPr>
        <p:txBody>
          <a:bodyPr>
            <a:normAutofit/>
          </a:bodyPr>
          <a:lstStyle>
            <a:lvl1pP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97660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709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91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11471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95350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94110-F8DB-4B13-847B-2B3E85BE065B}" type="datetimeFigureOut">
              <a:rPr lang="en-US" smtClean="0">
                <a:solidFill>
                  <a:prstClr val="black">
                    <a:tint val="75000"/>
                  </a:prstClr>
                </a:solidFill>
              </a:rPr>
              <a:pPr/>
              <a:t>7/7/2021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2EBD25-9021-484F-9115-B59838B668A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20121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ILPOLST_2020">
    <p:spTree>
      <p:nvGrpSpPr>
        <p:cNvPr id="1" name=""/>
        <p:cNvGrpSpPr/>
        <p:nvPr/>
      </p:nvGrpSpPr>
      <p:grpSpPr>
        <a:xfrm>
          <a:off x="0" y="0"/>
          <a:ext cx="0" cy="0"/>
          <a:chOff x="0" y="0"/>
          <a:chExt cx="0" cy="0"/>
        </a:xfrm>
      </p:grpSpPr>
      <p:grpSp>
        <p:nvGrpSpPr>
          <p:cNvPr id="2" name="Gruppe 12"/>
          <p:cNvGrpSpPr>
            <a:grpSpLocks/>
          </p:cNvGrpSpPr>
          <p:nvPr userDrawn="1"/>
        </p:nvGrpSpPr>
        <p:grpSpPr bwMode="auto">
          <a:xfrm>
            <a:off x="0" y="-29817"/>
            <a:ext cx="9144000" cy="1970088"/>
            <a:chOff x="0" y="0"/>
            <a:chExt cx="9144000" cy="1970099"/>
          </a:xfrm>
          <a:solidFill>
            <a:srgbClr val="0070C0"/>
          </a:solidFill>
        </p:grpSpPr>
        <p:sp>
          <p:nvSpPr>
            <p:cNvPr id="6" name="Rektangel 2"/>
            <p:cNvSpPr>
              <a:spLocks noChangeArrowheads="1"/>
            </p:cNvSpPr>
            <p:nvPr userDrawn="1"/>
          </p:nvSpPr>
          <p:spPr bwMode="auto">
            <a:xfrm>
              <a:off x="0" y="0"/>
              <a:ext cx="9144000" cy="1970099"/>
            </a:xfrm>
            <a:prstGeom prst="rect">
              <a:avLst/>
            </a:prstGeom>
            <a:grp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7" name="Rektangel 3"/>
            <p:cNvSpPr>
              <a:spLocks noChangeArrowheads="1"/>
            </p:cNvSpPr>
            <p:nvPr userDrawn="1"/>
          </p:nvSpPr>
          <p:spPr bwMode="auto">
            <a:xfrm>
              <a:off x="0" y="1703398"/>
              <a:ext cx="9144000" cy="266701"/>
            </a:xfrm>
            <a:prstGeom prst="rect">
              <a:avLst/>
            </a:prstGeom>
            <a:grpFill/>
            <a:ln w="9525">
              <a:solidFill>
                <a:schemeClr val="accent3">
                  <a:lumMod val="50000"/>
                </a:schemeClr>
              </a:solidFill>
              <a:miter lim="800000"/>
              <a:headEnd/>
              <a:tailEnd/>
            </a:ln>
            <a:effectLst>
              <a:outerShdw blurRad="63500" dist="23000" dir="5400000" rotWithShape="0">
                <a:srgbClr val="000000">
                  <a:alpha val="34999"/>
                </a:srgbClr>
              </a:outerShdw>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4"/>
            <a:ext cx="8229600" cy="3573463"/>
          </a:xfrm>
          <a:prstGeom prst="rect">
            <a:avLst/>
          </a:prstGeom>
        </p:spPr>
        <p:txBody>
          <a:bodyPr/>
          <a:lstStyle>
            <a:lvl1pPr>
              <a:defRPr>
                <a:solidFill>
                  <a:srgbClr val="000000"/>
                </a:solidFill>
                <a:latin typeface="Abadi Extra Light" panose="020B0204020104020204" pitchFamily="34" charset="0"/>
              </a:defRPr>
            </a:lvl1pPr>
            <a:lvl2pPr>
              <a:defRPr>
                <a:solidFill>
                  <a:srgbClr val="000000"/>
                </a:solidFill>
                <a:latin typeface="Abadi Extra Light" panose="020B0204020104020204" pitchFamily="34" charset="0"/>
              </a:defRPr>
            </a:lvl2pPr>
            <a:lvl3pPr>
              <a:defRPr>
                <a:solidFill>
                  <a:srgbClr val="000000"/>
                </a:solidFill>
                <a:latin typeface="Abadi Extra Light" panose="020B0204020104020204" pitchFamily="34" charset="0"/>
              </a:defRPr>
            </a:lvl3pPr>
            <a:lvl4pPr>
              <a:defRPr>
                <a:solidFill>
                  <a:srgbClr val="000000"/>
                </a:solidFill>
                <a:latin typeface="Abadi Extra Light" panose="020B0204020104020204" pitchFamily="34" charset="0"/>
              </a:defRPr>
            </a:lvl4pPr>
            <a:lvl5pPr>
              <a:defRPr>
                <a:solidFill>
                  <a:srgbClr val="000000"/>
                </a:solidFill>
                <a:latin typeface="Abadi Extra Light" panose="020B02040201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a-DK" dirty="0"/>
          </a:p>
        </p:txBody>
      </p:sp>
      <p:sp>
        <p:nvSpPr>
          <p:cNvPr id="11" name="Titel 1"/>
          <p:cNvSpPr>
            <a:spLocks noGrp="1"/>
          </p:cNvSpPr>
          <p:nvPr>
            <p:ph type="title"/>
          </p:nvPr>
        </p:nvSpPr>
        <p:spPr>
          <a:xfrm>
            <a:off x="177801" y="515938"/>
            <a:ext cx="4584700" cy="563562"/>
          </a:xfrm>
          <a:prstGeom prst="rect">
            <a:avLst/>
          </a:prstGeom>
        </p:spPr>
        <p:txBody>
          <a:bodyPr/>
          <a:lstStyle>
            <a:lvl1pPr algn="l">
              <a:defRPr sz="3400">
                <a:latin typeface="Abadi" panose="020B0604020104020204" pitchFamily="34" charset="0"/>
                <a:cs typeface="Sabon Next LT" panose="02000500000000000000" pitchFamily="2" charset="0"/>
              </a:defRPr>
            </a:lvl1pPr>
          </a:lstStyle>
          <a:p>
            <a:r>
              <a:rPr lang="en-US" dirty="0"/>
              <a:t>Click to edit Master title style</a:t>
            </a:r>
            <a:endParaRPr lang="da-DK" dirty="0"/>
          </a:p>
        </p:txBody>
      </p:sp>
    </p:spTree>
    <p:extLst>
      <p:ext uri="{BB962C8B-B14F-4D97-AF65-F5344CB8AC3E}">
        <p14:creationId xmlns:p14="http://schemas.microsoft.com/office/powerpoint/2010/main" val="59014610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887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57200" y="2298706"/>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dirty="0"/>
          </a:p>
        </p:txBody>
      </p:sp>
      <p:sp>
        <p:nvSpPr>
          <p:cNvPr id="11" name="Pladsholder til tekst 2"/>
          <p:cNvSpPr>
            <a:spLocks noGrp="1"/>
          </p:cNvSpPr>
          <p:nvPr>
            <p:ph type="body" idx="13"/>
          </p:nvPr>
        </p:nvSpPr>
        <p:spPr>
          <a:xfrm>
            <a:off x="177801"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1538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theme" Target="../theme/theme5.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2.png"/><Relationship Id="rId2" Type="http://schemas.openxmlformats.org/officeDocument/2006/relationships/slideLayout" Target="../slideLayouts/slideLayout68.xml"/><Relationship Id="rId16" Type="http://schemas.openxmlformats.org/officeDocument/2006/relationships/theme" Target="../theme/theme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7/7/2021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864" r:id="rId12"/>
    <p:sldLayoutId id="2147483661" r:id="rId13"/>
    <p:sldLayoutId id="2147483662"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1429305"/>
            <a:chOff x="0" y="0"/>
            <a:chExt cx="9144000" cy="1429305"/>
          </a:xfrm>
        </p:grpSpPr>
        <p:sp>
          <p:nvSpPr>
            <p:cNvPr id="8" name="Rektangel 10"/>
            <p:cNvSpPr>
              <a:spLocks noChangeArrowheads="1"/>
            </p:cNvSpPr>
            <p:nvPr/>
          </p:nvSpPr>
          <p:spPr bwMode="auto">
            <a:xfrm>
              <a:off x="0" y="0"/>
              <a:ext cx="9144000" cy="1207363"/>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7/7/2021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01685559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65" r:id="rId12"/>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1429305"/>
            <a:chOff x="0" y="0"/>
            <a:chExt cx="9144000" cy="1429305"/>
          </a:xfrm>
        </p:grpSpPr>
        <p:sp>
          <p:nvSpPr>
            <p:cNvPr id="8" name="Rektangel 10"/>
            <p:cNvSpPr>
              <a:spLocks noChangeArrowheads="1"/>
            </p:cNvSpPr>
            <p:nvPr/>
          </p:nvSpPr>
          <p:spPr bwMode="auto">
            <a:xfrm>
              <a:off x="0" y="0"/>
              <a:ext cx="9144000" cy="1207363"/>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adFill rotWithShape="1">
              <a:gsLst>
                <a:gs pos="0">
                  <a:srgbClr val="002060"/>
                </a:gs>
                <a:gs pos="100000">
                  <a:srgbClr val="1F88C8"/>
                </a:gs>
              </a:gsLst>
              <a:lin ang="16200000"/>
            </a:gradFill>
            <a:ln w="9525">
              <a:solidFill>
                <a:schemeClr val="accent3">
                  <a:lumMod val="50000"/>
                </a:schemeClr>
              </a:solidFill>
              <a:miter lim="800000"/>
              <a:headEnd/>
              <a:tailEnd/>
            </a:ln>
            <a:effectLst/>
          </p:spPr>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7/7/2021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55972282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defTabSz="914400" rtl="0" eaLnBrk="1" latinLnBrk="0" hangingPunct="1">
        <a:spcBef>
          <a:spcPct val="0"/>
        </a:spcBef>
        <a:buNone/>
        <a:defRPr sz="40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7/7/2021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pic>
        <p:nvPicPr>
          <p:cNvPr id="10" name="Picture 9">
            <a:extLst>
              <a:ext uri="{FF2B5EF4-FFF2-40B4-BE49-F238E27FC236}">
                <a16:creationId xmlns:a16="http://schemas.microsoft.com/office/drawing/2014/main" id="{960CC38A-766B-4DA3-8A96-C5D85733565A}"/>
              </a:ext>
            </a:extLst>
          </p:cNvPr>
          <p:cNvPicPr>
            <a:picLocks noChangeAspect="1"/>
          </p:cNvPicPr>
          <p:nvPr userDrawn="1"/>
        </p:nvPicPr>
        <p:blipFill>
          <a:blip r:embed="rId17"/>
          <a:stretch>
            <a:fillRect/>
          </a:stretch>
        </p:blipFill>
        <p:spPr>
          <a:xfrm>
            <a:off x="7202434" y="5933051"/>
            <a:ext cx="1518036" cy="774259"/>
          </a:xfrm>
          <a:prstGeom prst="rect">
            <a:avLst/>
          </a:prstGeom>
        </p:spPr>
      </p:pic>
    </p:spTree>
    <p:extLst>
      <p:ext uri="{BB962C8B-B14F-4D97-AF65-F5344CB8AC3E}">
        <p14:creationId xmlns:p14="http://schemas.microsoft.com/office/powerpoint/2010/main" val="283130567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7/7/2021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865915604"/>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7/7/2021</a:t>
            </a:fld>
            <a:endParaRPr lang="en-US">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a:solidFill>
                <a:prstClr val="black">
                  <a:tint val="75000"/>
                </a:prstClr>
              </a:solidFill>
              <a:latin typeface="Arial" charset="0"/>
              <a:ea typeface="ＭＳ Ｐゴシック" charset="-128"/>
            </a:endParaRPr>
          </a:p>
        </p:txBody>
      </p:sp>
      <p:pic>
        <p:nvPicPr>
          <p:cNvPr id="10" name="Picture 9">
            <a:extLst>
              <a:ext uri="{FF2B5EF4-FFF2-40B4-BE49-F238E27FC236}">
                <a16:creationId xmlns:a16="http://schemas.microsoft.com/office/drawing/2014/main" id="{960CC38A-766B-4DA3-8A96-C5D85733565A}"/>
              </a:ext>
            </a:extLst>
          </p:cNvPr>
          <p:cNvPicPr>
            <a:picLocks noChangeAspect="1"/>
          </p:cNvPicPr>
          <p:nvPr userDrawn="1"/>
        </p:nvPicPr>
        <p:blipFill>
          <a:blip r:embed="rId17"/>
          <a:stretch>
            <a:fillRect/>
          </a:stretch>
        </p:blipFill>
        <p:spPr>
          <a:xfrm>
            <a:off x="7202434" y="5933051"/>
            <a:ext cx="1518036" cy="774259"/>
          </a:xfrm>
          <a:prstGeom prst="rect">
            <a:avLst/>
          </a:prstGeom>
        </p:spPr>
      </p:pic>
    </p:spTree>
    <p:extLst>
      <p:ext uri="{BB962C8B-B14F-4D97-AF65-F5344CB8AC3E}">
        <p14:creationId xmlns:p14="http://schemas.microsoft.com/office/powerpoint/2010/main" val="1378368112"/>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42528"/>
            <a:ext cx="9144000" cy="1429305"/>
            <a:chOff x="0" y="0"/>
            <a:chExt cx="9144000" cy="1429305"/>
          </a:xfrm>
          <a:solidFill>
            <a:srgbClr val="0070C0"/>
          </a:solidFill>
        </p:grpSpPr>
        <p:sp>
          <p:nvSpPr>
            <p:cNvPr id="8" name="Rektangel 10"/>
            <p:cNvSpPr>
              <a:spLocks noChangeArrowheads="1"/>
            </p:cNvSpPr>
            <p:nvPr/>
          </p:nvSpPr>
          <p:spPr bwMode="auto">
            <a:xfrm>
              <a:off x="0" y="0"/>
              <a:ext cx="9144000" cy="1207363"/>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defTabSz="457200">
                <a:buFont typeface="+mj-lt"/>
                <a:buAutoNum type="arabicPeriod"/>
                <a:defRPr/>
              </a:pPr>
              <a:endParaRPr lang="da-DK" sz="1600" b="1" kern="0" noProof="1">
                <a:solidFill>
                  <a:srgbClr val="FFFFFF"/>
                </a:solidFill>
                <a:latin typeface="Arial" pitchFamily="34" charset="0"/>
                <a:ea typeface="ＭＳ Ｐゴシック" pitchFamily="-97" charset="-128"/>
              </a:endParaRPr>
            </a:p>
          </p:txBody>
        </p:sp>
        <p:sp>
          <p:nvSpPr>
            <p:cNvPr id="9" name="Rektangel 11"/>
            <p:cNvSpPr>
              <a:spLocks noChangeArrowheads="1"/>
            </p:cNvSpPr>
            <p:nvPr/>
          </p:nvSpPr>
          <p:spPr bwMode="auto">
            <a:xfrm>
              <a:off x="0" y="1202866"/>
              <a:ext cx="9144000" cy="226439"/>
            </a:xfrm>
            <a:prstGeom prst="rect">
              <a:avLst/>
            </a:prstGeom>
            <a:grpFill/>
            <a:ln>
              <a:headEnd/>
              <a:tailEnd/>
            </a:ln>
          </p:spPr>
          <p:style>
            <a:lnRef idx="3">
              <a:schemeClr val="lt1"/>
            </a:lnRef>
            <a:fillRef idx="1">
              <a:schemeClr val="accent2"/>
            </a:fillRef>
            <a:effectRef idx="1">
              <a:schemeClr val="accent2"/>
            </a:effectRef>
            <a:fontRef idx="minor">
              <a:schemeClr val="lt1"/>
            </a:fontRef>
          </p:style>
          <p:txBody>
            <a:bodyPr anchor="ctr"/>
            <a:lstStyle/>
            <a:p>
              <a:pPr indent="-342900" algn="ctr">
                <a:buFont typeface="+mj-lt"/>
                <a:buAutoNum type="arabicPeriod"/>
                <a:defRPr/>
              </a:pPr>
              <a:endParaRPr lang="da-DK" sz="1400" b="1" kern="0" noProof="1">
                <a:solidFill>
                  <a:sysClr val="window" lastClr="FFFFFF"/>
                </a:solidFill>
                <a:latin typeface="Arial" pitchFamily="34" charset="0"/>
                <a:ea typeface="ＭＳ Ｐゴシック" pitchFamily="-97" charset="-128"/>
              </a:endParaRPr>
            </a:p>
          </p:txBody>
        </p:sp>
      </p:grpSp>
      <p:sp>
        <p:nvSpPr>
          <p:cNvPr id="2" name="Title Placeholder 1"/>
          <p:cNvSpPr>
            <a:spLocks noGrp="1"/>
          </p:cNvSpPr>
          <p:nvPr>
            <p:ph type="title"/>
          </p:nvPr>
        </p:nvSpPr>
        <p:spPr>
          <a:xfrm>
            <a:off x="457200" y="841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base">
              <a:spcBef>
                <a:spcPct val="0"/>
              </a:spcBef>
              <a:spcAft>
                <a:spcPct val="0"/>
              </a:spcAft>
            </a:pPr>
            <a:fld id="{D1994110-F8DB-4B13-847B-2B3E85BE065B}" type="datetimeFigureOut">
              <a:rPr lang="en-US" smtClean="0">
                <a:solidFill>
                  <a:prstClr val="black">
                    <a:tint val="75000"/>
                  </a:prstClr>
                </a:solidFill>
                <a:latin typeface="Arial" charset="0"/>
                <a:ea typeface="ＭＳ Ｐゴシック" charset="-128"/>
              </a:rPr>
              <a:pPr defTabSz="457200" fontAlgn="base">
                <a:spcBef>
                  <a:spcPct val="0"/>
                </a:spcBef>
                <a:spcAft>
                  <a:spcPct val="0"/>
                </a:spcAft>
              </a:pPr>
              <a:t>7/7/2021</a:t>
            </a:fld>
            <a:endParaRPr lang="en-US" dirty="0">
              <a:solidFill>
                <a:prstClr val="black">
                  <a:tint val="75000"/>
                </a:prstClr>
              </a:solidFill>
              <a:latin typeface="Arial" charset="0"/>
              <a:ea typeface="ＭＳ Ｐゴシック" charset="-128"/>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ＭＳ Ｐゴシック" charset="-128"/>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002EBD25-9021-484F-9115-B59838B668A5}" type="slidenum">
              <a:rPr lang="en-US" smtClean="0">
                <a:solidFill>
                  <a:prstClr val="black">
                    <a:tint val="75000"/>
                  </a:prstClr>
                </a:solidFill>
                <a:latin typeface="Arial" charset="0"/>
                <a:ea typeface="ＭＳ Ｐゴシック" charset="-128"/>
              </a:rPr>
              <a:pPr defTabSz="457200" fontAlgn="base">
                <a:spcBef>
                  <a:spcPct val="0"/>
                </a:spcBef>
                <a:spcAft>
                  <a:spcPct val="0"/>
                </a:spcAft>
              </a:pPr>
              <a:t>‹#›</a:t>
            </a:fld>
            <a:endParaRPr lang="en-US" dirty="0">
              <a:solidFill>
                <a:prstClr val="black">
                  <a:tint val="75000"/>
                </a:prstClr>
              </a:solidFill>
              <a:latin typeface="Arial" charset="0"/>
              <a:ea typeface="ＭＳ Ｐゴシック" charset="-128"/>
            </a:endParaRPr>
          </a:p>
        </p:txBody>
      </p:sp>
    </p:spTree>
    <p:extLst>
      <p:ext uri="{BB962C8B-B14F-4D97-AF65-F5344CB8AC3E}">
        <p14:creationId xmlns:p14="http://schemas.microsoft.com/office/powerpoint/2010/main" val="272802364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Abadi" panose="020B0604020104020204" pitchFamily="34" charset="0"/>
          <a:ea typeface="+mj-ea"/>
          <a:cs typeface="Sabon Next LT" panose="020005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act.northwestern.edu/" TargetMode="External"/><Relationship Id="rId7" Type="http://schemas.openxmlformats.org/officeDocument/2006/relationships/hyperlink" Target="https://www.medicalimprov.org/abou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oalitionccc.org/tools-resources/decision-aids/" TargetMode="External"/><Relationship Id="rId5" Type="http://schemas.openxmlformats.org/officeDocument/2006/relationships/hyperlink" Target="https://www.capc.org/documents/728/" TargetMode="External"/><Relationship Id="rId4" Type="http://schemas.openxmlformats.org/officeDocument/2006/relationships/hyperlink" Target="https://www.vitaltalk.or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90600" y="4041287"/>
            <a:ext cx="8353027" cy="400110"/>
          </a:xfrm>
          <a:prstGeom prst="rect">
            <a:avLst/>
          </a:prstGeom>
          <a:noFill/>
        </p:spPr>
        <p:txBody>
          <a:bodyPr wrap="square" rtlCol="0">
            <a:spAutoFit/>
          </a:bodyPr>
          <a:lstStyle/>
          <a:p>
            <a:pPr algn="ctr" defTabSz="457200" fontAlgn="base">
              <a:lnSpc>
                <a:spcPts val="800"/>
              </a:lnSpc>
              <a:spcBef>
                <a:spcPct val="0"/>
              </a:spcBef>
              <a:spcAft>
                <a:spcPct val="0"/>
              </a:spcAft>
            </a:pPr>
            <a:endParaRPr lang="en-US" sz="1600" spc="-100" dirty="0">
              <a:solidFill>
                <a:srgbClr val="0081BE">
                  <a:lumMod val="50000"/>
                </a:srgbClr>
              </a:solidFill>
              <a:latin typeface="Arial" pitchFamily="34" charset="0"/>
              <a:ea typeface="ＭＳ Ｐゴシック" charset="-128"/>
              <a:cs typeface="Arial" pitchFamily="34" charset="0"/>
            </a:endParaRPr>
          </a:p>
          <a:p>
            <a:pPr algn="ctr" defTabSz="457200" fontAlgn="base">
              <a:lnSpc>
                <a:spcPts val="800"/>
              </a:lnSpc>
              <a:spcBef>
                <a:spcPct val="0"/>
              </a:spcBef>
              <a:spcAft>
                <a:spcPct val="0"/>
              </a:spcAft>
            </a:pPr>
            <a:endParaRPr lang="en-US" sz="1600" spc="-100" dirty="0">
              <a:solidFill>
                <a:srgbClr val="0081BE">
                  <a:lumMod val="50000"/>
                </a:srgbClr>
              </a:solidFill>
              <a:latin typeface="Arial" pitchFamily="34" charset="0"/>
              <a:ea typeface="ＭＳ Ｐゴシック" charset="-128"/>
              <a:cs typeface="Arial" pitchFamily="34" charset="0"/>
            </a:endParaRPr>
          </a:p>
          <a:p>
            <a:pPr algn="ctr" defTabSz="457200" fontAlgn="base">
              <a:lnSpc>
                <a:spcPts val="800"/>
              </a:lnSpc>
              <a:spcBef>
                <a:spcPct val="0"/>
              </a:spcBef>
              <a:spcAft>
                <a:spcPct val="0"/>
              </a:spcAft>
            </a:pPr>
            <a:endParaRPr lang="en-US" sz="2800" b="1" i="1" dirty="0">
              <a:solidFill>
                <a:srgbClr val="0081BE">
                  <a:lumMod val="50000"/>
                </a:srgbClr>
              </a:solidFill>
              <a:latin typeface="Arial Narrow" pitchFamily="34" charset="0"/>
              <a:ea typeface="ＭＳ Ｐゴシック" charset="-128"/>
            </a:endParaRPr>
          </a:p>
        </p:txBody>
      </p:sp>
      <p:sp>
        <p:nvSpPr>
          <p:cNvPr id="7" name="Rectangle 6">
            <a:extLst>
              <a:ext uri="{FF2B5EF4-FFF2-40B4-BE49-F238E27FC236}">
                <a16:creationId xmlns:a16="http://schemas.microsoft.com/office/drawing/2014/main" id="{C47A640B-F59A-40EF-ABED-1B9875A7DC72}"/>
              </a:ext>
            </a:extLst>
          </p:cNvPr>
          <p:cNvSpPr/>
          <p:nvPr/>
        </p:nvSpPr>
        <p:spPr>
          <a:xfrm>
            <a:off x="6781800" y="5562600"/>
            <a:ext cx="2133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6CE384A-5660-4F31-9403-5028339D7401}"/>
              </a:ext>
            </a:extLst>
          </p:cNvPr>
          <p:cNvPicPr>
            <a:picLocks noChangeAspect="1"/>
          </p:cNvPicPr>
          <p:nvPr/>
        </p:nvPicPr>
        <p:blipFill>
          <a:blip r:embed="rId3"/>
          <a:stretch>
            <a:fillRect/>
          </a:stretch>
        </p:blipFill>
        <p:spPr>
          <a:xfrm>
            <a:off x="1855268" y="2130437"/>
            <a:ext cx="5433463" cy="2758527"/>
          </a:xfrm>
          <a:prstGeom prst="rect">
            <a:avLst/>
          </a:prstGeom>
        </p:spPr>
      </p:pic>
      <p:sp>
        <p:nvSpPr>
          <p:cNvPr id="2" name="TextBox 1">
            <a:extLst>
              <a:ext uri="{FF2B5EF4-FFF2-40B4-BE49-F238E27FC236}">
                <a16:creationId xmlns:a16="http://schemas.microsoft.com/office/drawing/2014/main" id="{284FF839-3BA2-4CEF-9B0E-EAC17E0F85F9}"/>
              </a:ext>
            </a:extLst>
          </p:cNvPr>
          <p:cNvSpPr txBox="1"/>
          <p:nvPr/>
        </p:nvSpPr>
        <p:spPr>
          <a:xfrm>
            <a:off x="761999" y="5562600"/>
            <a:ext cx="7620000" cy="830997"/>
          </a:xfrm>
          <a:prstGeom prst="rect">
            <a:avLst/>
          </a:prstGeom>
          <a:noFill/>
        </p:spPr>
        <p:txBody>
          <a:bodyPr wrap="square" rtlCol="0">
            <a:spAutoFit/>
          </a:bodyPr>
          <a:lstStyle/>
          <a:p>
            <a:pPr algn="ctr"/>
            <a:r>
              <a:rPr lang="en-US" sz="2400" b="1" dirty="0">
                <a:solidFill>
                  <a:schemeClr val="tx2">
                    <a:lumMod val="25000"/>
                  </a:schemeClr>
                </a:solidFill>
              </a:rPr>
              <a:t>Serious Illness Decision Making Conversations &amp; Advance Care Planning with POLST</a:t>
            </a:r>
          </a:p>
        </p:txBody>
      </p:sp>
    </p:spTree>
    <p:extLst>
      <p:ext uri="{BB962C8B-B14F-4D97-AF65-F5344CB8AC3E}">
        <p14:creationId xmlns:p14="http://schemas.microsoft.com/office/powerpoint/2010/main" val="401948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Checklist for the </a:t>
            </a:r>
            <a:r>
              <a:rPr lang="en-US" sz="3200" b="1" dirty="0">
                <a:solidFill>
                  <a:schemeClr val="bg1"/>
                </a:solidFill>
                <a:latin typeface="Arial" panose="020B0604020202020204" pitchFamily="34" charset="0"/>
                <a:cs typeface="Arial" panose="020B0604020202020204" pitchFamily="34" charset="0"/>
              </a:rPr>
              <a:t>POLST </a:t>
            </a:r>
            <a:r>
              <a:rPr lang="en-US" sz="3200" b="1" dirty="0">
                <a:latin typeface="Arial" panose="020B0604020202020204" pitchFamily="34" charset="0"/>
                <a:cs typeface="Arial" panose="020B0604020202020204" pitchFamily="34" charset="0"/>
              </a:rPr>
              <a:t>Conversation</a:t>
            </a:r>
            <a:endParaRPr lang="en-US"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A74581F-1249-4CC2-BBBE-6EDFEDCD08BC}"/>
              </a:ext>
            </a:extLst>
          </p:cNvPr>
          <p:cNvSpPr txBox="1"/>
          <p:nvPr/>
        </p:nvSpPr>
        <p:spPr>
          <a:xfrm>
            <a:off x="3962400" y="2286000"/>
            <a:ext cx="4495800" cy="3200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TextBox 4">
            <a:extLst>
              <a:ext uri="{FF2B5EF4-FFF2-40B4-BE49-F238E27FC236}">
                <a16:creationId xmlns:a16="http://schemas.microsoft.com/office/drawing/2014/main" id="{9C5AC64C-4801-4829-A947-9CF6C03E227D}"/>
              </a:ext>
            </a:extLst>
          </p:cNvPr>
          <p:cNvSpPr txBox="1"/>
          <p:nvPr/>
        </p:nvSpPr>
        <p:spPr>
          <a:xfrm>
            <a:off x="685800" y="1658667"/>
            <a:ext cx="7315200" cy="4393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FFFFFF">
                  <a:lumMod val="10000"/>
                </a:srgbClr>
              </a:solidFill>
              <a:effectLst/>
              <a:uLnTx/>
              <a:uFillTx/>
              <a:latin typeface="Abadi Extra Light" panose="020B0204020104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cs typeface="Arial" panose="020B0604020202020204" pitchFamily="34" charset="0"/>
              </a:rPr>
              <a:t>Use simple language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100" b="0" i="0" u="none" strike="noStrike" kern="1200" cap="none" spc="0" normalizeH="0" baseline="0" noProof="0" dirty="0">
              <a:ln>
                <a:noFill/>
              </a:ln>
              <a:solidFill>
                <a:srgbClr val="FFFFFF">
                  <a:lumMod val="10000"/>
                </a:srgbClr>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cs typeface="Arial" panose="020B0604020202020204" pitchFamily="34" charset="0"/>
              </a:rPr>
              <a:t>Start with a </a:t>
            </a:r>
            <a:r>
              <a:rPr kumimoji="0" lang="en-US" sz="2400" b="1" i="0" u="none" strike="noStrike" kern="1200" cap="none" spc="0" normalizeH="0" baseline="0" noProof="0" dirty="0">
                <a:ln>
                  <a:noFill/>
                </a:ln>
                <a:solidFill>
                  <a:srgbClr val="DB0962"/>
                </a:solidFill>
                <a:effectLst/>
                <a:uLnTx/>
                <a:uFillTx/>
                <a:latin typeface="Arial" panose="020B0604020202020204" pitchFamily="34" charset="0"/>
                <a:cs typeface="Arial" panose="020B0604020202020204" pitchFamily="34" charset="0"/>
              </a:rPr>
              <a:t>DISCUSSION</a:t>
            </a:r>
            <a:r>
              <a:rPr kumimoji="0" lang="en-US" sz="2400" b="1" i="0" u="none" strike="noStrike" kern="1200" cap="none" spc="0" normalizeH="0" baseline="0" noProof="0" dirty="0">
                <a:ln>
                  <a:noFill/>
                </a:ln>
                <a:solidFill>
                  <a:srgbClr val="FFFFFF">
                    <a:lumMod val="10000"/>
                  </a:srgbClr>
                </a:solidFill>
                <a:effectLst/>
                <a:uLnTx/>
                <a:uFillTx/>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cs typeface="Arial" panose="020B0604020202020204" pitchFamily="34" charset="0"/>
              </a:rPr>
              <a:t>then end with the POLST form itself</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800" b="0" i="0" u="none" strike="noStrike" kern="1200" cap="none" spc="0" normalizeH="0" baseline="0" noProof="0" dirty="0">
              <a:ln>
                <a:noFill/>
              </a:ln>
              <a:solidFill>
                <a:srgbClr val="FFFFFF">
                  <a:lumMod val="10000"/>
                </a:srgbClr>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cs typeface="Arial" panose="020B0604020202020204" pitchFamily="34" charset="0"/>
              </a:rPr>
              <a:t>Inform that POLST </a:t>
            </a:r>
            <a:r>
              <a:rPr kumimoji="0" lang="en-US" sz="2400" b="0" i="0" u="sng" strike="noStrike" kern="1200" cap="none" spc="0" normalizeH="0" baseline="0" noProof="0" dirty="0">
                <a:ln>
                  <a:noFill/>
                </a:ln>
                <a:solidFill>
                  <a:srgbClr val="FFFFFF">
                    <a:lumMod val="10000"/>
                  </a:srgbClr>
                </a:solidFill>
                <a:effectLst/>
                <a:uLnTx/>
                <a:uFillTx/>
                <a:latin typeface="Arial" panose="020B0604020202020204" pitchFamily="34" charset="0"/>
                <a:cs typeface="Arial" panose="020B0604020202020204" pitchFamily="34" charset="0"/>
              </a:rPr>
              <a:t>form</a:t>
            </a: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cs typeface="Arial" panose="020B0604020202020204" pitchFamily="34" charset="0"/>
              </a:rPr>
              <a:t> is optional and can be changed at any time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800" b="0" i="0" u="none" strike="noStrike" kern="1200" cap="none" spc="0" normalizeH="0" baseline="0" noProof="0" dirty="0">
              <a:ln>
                <a:noFill/>
              </a:ln>
              <a:solidFill>
                <a:srgbClr val="FFFFFF">
                  <a:lumMod val="10000"/>
                </a:srgbClr>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cs typeface="Arial" panose="020B0604020202020204" pitchFamily="34" charset="0"/>
              </a:rPr>
              <a:t>Explain under what circumstances the form might be useful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100" b="0" i="0" u="none" strike="noStrike" kern="1200" cap="none" spc="0" normalizeH="0" baseline="0" noProof="0" dirty="0">
              <a:ln>
                <a:noFill/>
              </a:ln>
              <a:solidFill>
                <a:srgbClr val="FFFFFF">
                  <a:lumMod val="10000"/>
                </a:srgbClr>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FFFFFF">
                    <a:lumMod val="10000"/>
                  </a:srgbClr>
                </a:solidFill>
                <a:effectLst/>
                <a:uLnTx/>
                <a:uFillTx/>
                <a:latin typeface="Arial" panose="020B0604020202020204" pitchFamily="34" charset="0"/>
                <a:cs typeface="Arial" panose="020B0604020202020204" pitchFamily="34" charset="0"/>
              </a:rPr>
              <a:t>Ensure that patient/decision maker has full information to make each decision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100" b="0" i="0" u="none" strike="noStrike" kern="1200" cap="none" spc="0" normalizeH="0" baseline="0" noProof="0" dirty="0">
              <a:ln>
                <a:noFill/>
              </a:ln>
              <a:solidFill>
                <a:srgbClr val="FFFFFF">
                  <a:lumMod val="10000"/>
                </a:srgbClr>
              </a:solidFill>
              <a:effectLst/>
              <a:uLnTx/>
              <a:uFillTx/>
              <a:latin typeface="Abadi Extra Light" panose="020B0204020104020204" pitchFamily="34" charset="0"/>
              <a:ea typeface="+mn-ea"/>
              <a:cs typeface="+mn-cs"/>
            </a:endParaRPr>
          </a:p>
        </p:txBody>
      </p:sp>
    </p:spTree>
    <p:extLst>
      <p:ext uri="{BB962C8B-B14F-4D97-AF65-F5344CB8AC3E}">
        <p14:creationId xmlns:p14="http://schemas.microsoft.com/office/powerpoint/2010/main" val="2904576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B3AC-5673-4BA9-8625-343BC77B2C9D}"/>
              </a:ext>
            </a:extLst>
          </p:cNvPr>
          <p:cNvSpPr>
            <a:spLocks noGrp="1"/>
          </p:cNvSpPr>
          <p:nvPr>
            <p:ph type="title"/>
          </p:nvPr>
        </p:nvSpPr>
        <p:spPr/>
        <p:txBody>
          <a:bodyPr>
            <a:normAutofit/>
          </a:bodyPr>
          <a:lstStyle/>
          <a:p>
            <a:r>
              <a:rPr lang="en-US" sz="3000" b="1" dirty="0">
                <a:latin typeface="Arial" panose="020B0604020202020204" pitchFamily="34" charset="0"/>
                <a:cs typeface="Arial" panose="020B0604020202020204" pitchFamily="34" charset="0"/>
              </a:rPr>
              <a:t>POLST Conversation – BEFORE the Form</a:t>
            </a:r>
          </a:p>
        </p:txBody>
      </p:sp>
      <p:sp>
        <p:nvSpPr>
          <p:cNvPr id="3" name="Content Placeholder 2">
            <a:extLst>
              <a:ext uri="{FF2B5EF4-FFF2-40B4-BE49-F238E27FC236}">
                <a16:creationId xmlns:a16="http://schemas.microsoft.com/office/drawing/2014/main" id="{F4CB4FA4-B4D4-4429-B4FF-7EE36C2FF4B5}"/>
              </a:ext>
            </a:extLst>
          </p:cNvPr>
          <p:cNvSpPr>
            <a:spLocks noGrp="1"/>
          </p:cNvSpPr>
          <p:nvPr>
            <p:ph idx="1"/>
          </p:nvPr>
        </p:nvSpPr>
        <p:spPr/>
        <p:txBody>
          <a:bodyPr>
            <a:normAutofit lnSpcReduction="10000"/>
          </a:bodyPr>
          <a:lstStyle/>
          <a:p>
            <a:r>
              <a:rPr lang="en-US" sz="2400" dirty="0">
                <a:latin typeface="Arial" panose="020B0604020202020204" pitchFamily="34" charset="0"/>
              </a:rPr>
              <a:t>Review relevant medical facts; uncovering gaps in person’s understanding of prognosis</a:t>
            </a:r>
          </a:p>
          <a:p>
            <a:endParaRPr lang="en-US" sz="1600" dirty="0">
              <a:latin typeface="Arial" panose="020B0604020202020204" pitchFamily="34" charset="0"/>
            </a:endParaRPr>
          </a:p>
          <a:p>
            <a:r>
              <a:rPr lang="en-US" sz="2400" b="1" dirty="0">
                <a:latin typeface="Arial" panose="020B0604020202020204" pitchFamily="34" charset="0"/>
              </a:rPr>
              <a:t>Explore</a:t>
            </a:r>
            <a:r>
              <a:rPr lang="en-US" sz="2400" dirty="0">
                <a:latin typeface="Arial" panose="020B0604020202020204" pitchFamily="34" charset="0"/>
              </a:rPr>
              <a:t> experiences; identifying fears and concerns</a:t>
            </a:r>
          </a:p>
          <a:p>
            <a:pPr lvl="1"/>
            <a:r>
              <a:rPr lang="en-US" sz="2000" dirty="0">
                <a:latin typeface="Arial" panose="020B0604020202020204" pitchFamily="34" charset="0"/>
              </a:rPr>
              <a:t>Awareness of potential complications resulting from illness</a:t>
            </a:r>
          </a:p>
          <a:p>
            <a:pPr lvl="1"/>
            <a:r>
              <a:rPr lang="en-US" sz="2000" dirty="0">
                <a:latin typeface="Arial" panose="020B0604020202020204" pitchFamily="34" charset="0"/>
              </a:rPr>
              <a:t>Awareness of potential emergency treatments of these complications (e.g., CPR, intubation, hospitalization in ICU)</a:t>
            </a:r>
          </a:p>
          <a:p>
            <a:endParaRPr lang="en-US" sz="1400" dirty="0">
              <a:latin typeface="Arial" panose="020B0604020202020204" pitchFamily="34" charset="0"/>
            </a:endParaRPr>
          </a:p>
          <a:p>
            <a:r>
              <a:rPr lang="en-US" sz="2400" dirty="0">
                <a:latin typeface="Arial" panose="020B0604020202020204" pitchFamily="34" charset="0"/>
              </a:rPr>
              <a:t>Ask patient to reflect on goals/values and how they influence preferences</a:t>
            </a:r>
          </a:p>
          <a:p>
            <a:endParaRPr lang="en-US" sz="1400" dirty="0">
              <a:latin typeface="Arial" panose="020B0604020202020204" pitchFamily="34" charset="0"/>
            </a:endParaRPr>
          </a:p>
          <a:p>
            <a:r>
              <a:rPr lang="en-US" sz="2400" dirty="0">
                <a:latin typeface="Arial" panose="020B0604020202020204" pitchFamily="34" charset="0"/>
              </a:rPr>
              <a:t>And then, put the preferences in writing to translate them into actionable medical order</a:t>
            </a:r>
          </a:p>
          <a:p>
            <a:pPr marL="0" indent="0">
              <a:buNone/>
            </a:pPr>
            <a:endParaRPr lang="en-US" dirty="0"/>
          </a:p>
        </p:txBody>
      </p:sp>
    </p:spTree>
    <p:extLst>
      <p:ext uri="{BB962C8B-B14F-4D97-AF65-F5344CB8AC3E}">
        <p14:creationId xmlns:p14="http://schemas.microsoft.com/office/powerpoint/2010/main" val="780693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B3AC-5673-4BA9-8625-343BC77B2C9D}"/>
              </a:ext>
            </a:extLst>
          </p:cNvPr>
          <p:cNvSpPr>
            <a:spLocks noGrp="1"/>
          </p:cNvSpPr>
          <p:nvPr>
            <p:ph type="title"/>
          </p:nvPr>
        </p:nvSpPr>
        <p:spPr/>
        <p:txBody>
          <a:bodyPr>
            <a:normAutofit/>
          </a:bodyPr>
          <a:lstStyle/>
          <a:p>
            <a:r>
              <a:rPr lang="en-US" sz="3000" b="1" dirty="0">
                <a:latin typeface="Arial" panose="020B0604020202020204" pitchFamily="34" charset="0"/>
                <a:cs typeface="Arial" panose="020B0604020202020204" pitchFamily="34" charset="0"/>
              </a:rPr>
              <a:t>Knowledge GAP - Decision Point</a:t>
            </a:r>
          </a:p>
        </p:txBody>
      </p:sp>
      <p:sp>
        <p:nvSpPr>
          <p:cNvPr id="3" name="Content Placeholder 2">
            <a:extLst>
              <a:ext uri="{FF2B5EF4-FFF2-40B4-BE49-F238E27FC236}">
                <a16:creationId xmlns:a16="http://schemas.microsoft.com/office/drawing/2014/main" id="{F4CB4FA4-B4D4-4429-B4FF-7EE36C2FF4B5}"/>
              </a:ext>
            </a:extLst>
          </p:cNvPr>
          <p:cNvSpPr>
            <a:spLocks noGrp="1"/>
          </p:cNvSpPr>
          <p:nvPr>
            <p:ph idx="1"/>
          </p:nvPr>
        </p:nvSpPr>
        <p:spPr>
          <a:xfrm>
            <a:off x="457200" y="1600204"/>
            <a:ext cx="8229600" cy="5029196"/>
          </a:xfrm>
        </p:spPr>
        <p:txBody>
          <a:bodyPr>
            <a:normAutofit lnSpcReduction="10000"/>
          </a:bodyPr>
          <a:lstStyle/>
          <a:p>
            <a:pPr marL="0" indent="0">
              <a:buNone/>
            </a:pPr>
            <a:r>
              <a:rPr lang="en-US" sz="2600" dirty="0">
                <a:latin typeface="Arial" panose="020B0604020202020204" pitchFamily="34" charset="0"/>
              </a:rPr>
              <a:t>Non-practitioner POLST conversation reveals one or more:</a:t>
            </a:r>
            <a:endParaRPr lang="en-US" sz="1400" dirty="0">
              <a:latin typeface="Arial" panose="020B0604020202020204" pitchFamily="34" charset="0"/>
            </a:endParaRPr>
          </a:p>
          <a:p>
            <a:pPr lvl="1">
              <a:buFont typeface="Wingdings" panose="05000000000000000000" pitchFamily="2" charset="2"/>
              <a:buChar char="ü"/>
            </a:pPr>
            <a:r>
              <a:rPr lang="en-US" sz="1600" dirty="0">
                <a:latin typeface="Arial" panose="020B0604020202020204" pitchFamily="34" charset="0"/>
              </a:rPr>
              <a:t>Diagnosis/prognosis not understood</a:t>
            </a:r>
          </a:p>
          <a:p>
            <a:pPr lvl="1">
              <a:buFont typeface="Wingdings" panose="05000000000000000000" pitchFamily="2" charset="2"/>
              <a:buChar char="ü"/>
            </a:pPr>
            <a:r>
              <a:rPr lang="en-US" sz="1600" dirty="0">
                <a:latin typeface="Arial" panose="020B0604020202020204" pitchFamily="34" charset="0"/>
              </a:rPr>
              <a:t>Family member/s and patient/proxy not on the same page</a:t>
            </a:r>
          </a:p>
          <a:p>
            <a:pPr lvl="1">
              <a:buFont typeface="Wingdings" panose="05000000000000000000" pitchFamily="2" charset="2"/>
              <a:buChar char="ü"/>
            </a:pPr>
            <a:r>
              <a:rPr lang="en-US" sz="1600" dirty="0">
                <a:latin typeface="Arial" panose="020B0604020202020204" pitchFamily="34" charset="0"/>
              </a:rPr>
              <a:t>Risks &amp; benefits of POLST treatment options not understood</a:t>
            </a:r>
          </a:p>
          <a:p>
            <a:pPr lvl="1">
              <a:buFont typeface="Wingdings" panose="05000000000000000000" pitchFamily="2" charset="2"/>
              <a:buChar char="ü"/>
            </a:pPr>
            <a:r>
              <a:rPr lang="en-US" sz="1600" dirty="0">
                <a:latin typeface="Arial" panose="020B0604020202020204" pitchFamily="34" charset="0"/>
              </a:rPr>
              <a:t>Patient/proxy wishes are significantly different than anticipated</a:t>
            </a:r>
          </a:p>
          <a:p>
            <a:pPr lvl="1">
              <a:buFont typeface="Wingdings" panose="05000000000000000000" pitchFamily="2" charset="2"/>
              <a:buChar char="ü"/>
            </a:pPr>
            <a:r>
              <a:rPr lang="en-US" sz="1600" dirty="0">
                <a:latin typeface="Arial" panose="020B0604020202020204" pitchFamily="34" charset="0"/>
              </a:rPr>
              <a:t>Other substantial conflicts arise during the POLST conversation</a:t>
            </a:r>
          </a:p>
          <a:p>
            <a:pPr marL="0" indent="0">
              <a:buNone/>
            </a:pPr>
            <a:endParaRPr lang="en-US" sz="2000" b="1" dirty="0">
              <a:solidFill>
                <a:schemeClr val="accent3"/>
              </a:solidFill>
              <a:latin typeface="+mn-lt"/>
            </a:endParaRPr>
          </a:p>
          <a:p>
            <a:pPr marL="0" indent="0">
              <a:buNone/>
            </a:pPr>
            <a:r>
              <a:rPr lang="en-US" sz="2400" b="1" dirty="0">
                <a:solidFill>
                  <a:schemeClr val="accent3"/>
                </a:solidFill>
                <a:latin typeface="+mn-lt"/>
              </a:rPr>
              <a:t>IF YES -</a:t>
            </a:r>
          </a:p>
          <a:p>
            <a:pPr marL="400050" lvl="1" indent="0">
              <a:buNone/>
            </a:pPr>
            <a:r>
              <a:rPr lang="en-US" sz="2400" dirty="0">
                <a:solidFill>
                  <a:schemeClr val="accent3"/>
                </a:solidFill>
                <a:latin typeface="+mn-lt"/>
              </a:rPr>
              <a:t>Refer to medical practitioner for additional, appropriate clinical information</a:t>
            </a:r>
          </a:p>
          <a:p>
            <a:pPr marL="400050" lvl="1" indent="0">
              <a:buNone/>
            </a:pPr>
            <a:endParaRPr lang="en-US" sz="1050" b="1" dirty="0">
              <a:solidFill>
                <a:schemeClr val="accent3"/>
              </a:solidFill>
              <a:latin typeface="+mn-lt"/>
            </a:endParaRPr>
          </a:p>
          <a:p>
            <a:pPr marL="0" indent="0">
              <a:buNone/>
            </a:pPr>
            <a:r>
              <a:rPr lang="en-US" sz="2400" b="1" dirty="0">
                <a:latin typeface="+mn-lt"/>
              </a:rPr>
              <a:t>IF NO – </a:t>
            </a:r>
          </a:p>
          <a:p>
            <a:pPr marL="400050" lvl="1" indent="0">
              <a:buNone/>
            </a:pPr>
            <a:r>
              <a:rPr lang="en-US" dirty="0">
                <a:latin typeface="+mn-lt"/>
              </a:rPr>
              <a:t>Continue to discuss POLST Form</a:t>
            </a:r>
          </a:p>
        </p:txBody>
      </p:sp>
    </p:spTree>
    <p:extLst>
      <p:ext uri="{BB962C8B-B14F-4D97-AF65-F5344CB8AC3E}">
        <p14:creationId xmlns:p14="http://schemas.microsoft.com/office/powerpoint/2010/main" val="4150278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34D46-235A-40B6-8F8C-31986D54F07F}"/>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Case Studies</a:t>
            </a:r>
          </a:p>
        </p:txBody>
      </p:sp>
      <p:sp>
        <p:nvSpPr>
          <p:cNvPr id="3" name="Content Placeholder 2">
            <a:extLst>
              <a:ext uri="{FF2B5EF4-FFF2-40B4-BE49-F238E27FC236}">
                <a16:creationId xmlns:a16="http://schemas.microsoft.com/office/drawing/2014/main" id="{2A7F29AC-4B2F-49C2-AD4A-F51CFEF78E03}"/>
              </a:ext>
            </a:extLst>
          </p:cNvPr>
          <p:cNvSpPr>
            <a:spLocks noGrp="1"/>
          </p:cNvSpPr>
          <p:nvPr>
            <p:ph idx="1"/>
          </p:nvPr>
        </p:nvSpPr>
        <p:spPr>
          <a:xfrm>
            <a:off x="457200" y="1600204"/>
            <a:ext cx="8229600" cy="4571996"/>
          </a:xfrm>
        </p:spPr>
        <p:txBody>
          <a:bodyPr>
            <a:normAutofit/>
          </a:bodyPr>
          <a:lstStyle/>
          <a:p>
            <a:pPr marL="514350" indent="-514350">
              <a:buFont typeface="+mj-lt"/>
              <a:buAutoNum type="arabicPeriod"/>
            </a:pPr>
            <a:r>
              <a:rPr lang="en-US" sz="1600" dirty="0">
                <a:latin typeface="Arial" panose="020B0604020202020204" pitchFamily="34" charset="0"/>
              </a:rPr>
              <a:t>A 60 y/o with metastatic cancer who was recently hospitalized, and a POLST conversation is being conducted before he is discharged home. He recognizes his illness is terminal and does not wish to undergo CPR in case of cardiac arrest. He also does not want to be intubated should he suffer a primary respiratory arrest.  However, as his quality of life is still good, he is willing to attempt low burden, less-invasive measures to prolong his life. </a:t>
            </a:r>
            <a:r>
              <a:rPr lang="en-US" sz="1600" dirty="0">
                <a:solidFill>
                  <a:srgbClr val="DB0962"/>
                </a:solidFill>
                <a:latin typeface="Arial" panose="020B0604020202020204" pitchFamily="34" charset="0"/>
              </a:rPr>
              <a:t>REFER FOR MORE INFO?</a:t>
            </a:r>
          </a:p>
          <a:p>
            <a:pPr marL="514350" indent="-514350">
              <a:buFont typeface="+mj-lt"/>
              <a:buAutoNum type="arabicPeriod"/>
            </a:pPr>
            <a:endParaRPr lang="en-US" sz="1600" dirty="0">
              <a:solidFill>
                <a:srgbClr val="DB0962"/>
              </a:solidFill>
              <a:latin typeface="Arial" panose="020B0604020202020204" pitchFamily="34" charset="0"/>
            </a:endParaRPr>
          </a:p>
          <a:p>
            <a:pPr marL="514350" indent="-514350">
              <a:buFont typeface="+mj-lt"/>
              <a:buAutoNum type="arabicPeriod"/>
            </a:pPr>
            <a:r>
              <a:rPr lang="en-US" sz="1600" dirty="0">
                <a:latin typeface="Arial" panose="020B0604020202020204" pitchFamily="34" charset="0"/>
              </a:rPr>
              <a:t>A 78 y/o with late-stage COPD and frailty who, while hospitalized, was intubated and successfully extubated. A POLST conversation is conducted with the patient and, with his permission, his brother, who is also the patient’s POAHC, before the patient returns to his skilled nursing facility. The patient believes that should he suffer a cardiac arrest, the odds of his surviving an attempt at resuscitation are slim, and he does not wish to have CPR attempted. He is unsure about being intubated again should he suffer a potentially reversible condition, such as a pneumonia, but seems to prefer to stay at the SNF rather than go to the hospital. His brother feels very strongly that the patient should be full code, he survived the ICU once and will again. </a:t>
            </a:r>
            <a:r>
              <a:rPr lang="en-US" sz="1600" dirty="0">
                <a:solidFill>
                  <a:srgbClr val="DB0962"/>
                </a:solidFill>
                <a:latin typeface="Arial" panose="020B0604020202020204" pitchFamily="34" charset="0"/>
              </a:rPr>
              <a:t>REFER FOR MORE INFORMATION?</a:t>
            </a:r>
          </a:p>
          <a:p>
            <a:pPr marL="514350" indent="-514350">
              <a:buFont typeface="+mj-lt"/>
              <a:buAutoNum type="arabicPeriod"/>
            </a:pPr>
            <a:endParaRPr lang="en-US" sz="1600" dirty="0">
              <a:solidFill>
                <a:srgbClr val="DB0962"/>
              </a:solidFill>
            </a:endParaRPr>
          </a:p>
        </p:txBody>
      </p:sp>
    </p:spTree>
    <p:extLst>
      <p:ext uri="{BB962C8B-B14F-4D97-AF65-F5344CB8AC3E}">
        <p14:creationId xmlns:p14="http://schemas.microsoft.com/office/powerpoint/2010/main" val="182576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55A57-57D7-4340-A0B6-745FF6F05931}"/>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Demonstrating That You Care</a:t>
            </a:r>
          </a:p>
        </p:txBody>
      </p:sp>
      <p:sp>
        <p:nvSpPr>
          <p:cNvPr id="3" name="Content Placeholder 2">
            <a:extLst>
              <a:ext uri="{FF2B5EF4-FFF2-40B4-BE49-F238E27FC236}">
                <a16:creationId xmlns:a16="http://schemas.microsoft.com/office/drawing/2014/main" id="{963C1493-60F7-41BA-BC6B-9910A9CF5481}"/>
              </a:ext>
            </a:extLst>
          </p:cNvPr>
          <p:cNvSpPr>
            <a:spLocks noGrp="1"/>
          </p:cNvSpPr>
          <p:nvPr>
            <p:ph idx="1"/>
          </p:nvPr>
        </p:nvSpPr>
        <p:spPr/>
        <p:txBody>
          <a:bodyPr>
            <a:normAutofit/>
          </a:bodyPr>
          <a:lstStyle/>
          <a:p>
            <a:r>
              <a:rPr lang="en-US" sz="2800" dirty="0">
                <a:latin typeface="Arial" panose="020B0604020202020204" pitchFamily="34" charset="0"/>
              </a:rPr>
              <a:t>Always approach with compassion</a:t>
            </a:r>
          </a:p>
          <a:p>
            <a:endParaRPr lang="en-US" sz="1100" dirty="0">
              <a:latin typeface="Arial" panose="020B0604020202020204" pitchFamily="34" charset="0"/>
            </a:endParaRPr>
          </a:p>
          <a:p>
            <a:r>
              <a:rPr lang="en-US" sz="2800" dirty="0">
                <a:latin typeface="Arial" panose="020B0604020202020204" pitchFamily="34" charset="0"/>
              </a:rPr>
              <a:t>Ask for permission to proceed with difficult discussions</a:t>
            </a:r>
          </a:p>
          <a:p>
            <a:endParaRPr lang="en-US" sz="1050" dirty="0">
              <a:latin typeface="Arial" panose="020B0604020202020204" pitchFamily="34" charset="0"/>
            </a:endParaRPr>
          </a:p>
          <a:p>
            <a:r>
              <a:rPr lang="en-US" sz="2800" dirty="0">
                <a:latin typeface="Arial" panose="020B0604020202020204" pitchFamily="34" charset="0"/>
              </a:rPr>
              <a:t>Encourage understanding between patients and family members </a:t>
            </a:r>
          </a:p>
          <a:p>
            <a:pPr lvl="1"/>
            <a:r>
              <a:rPr lang="en-US" sz="2000" dirty="0">
                <a:latin typeface="Arial" panose="020B0604020202020204" pitchFamily="34" charset="0"/>
              </a:rPr>
              <a:t>Hearing the information for the first time is hard.</a:t>
            </a:r>
          </a:p>
          <a:p>
            <a:pPr lvl="1"/>
            <a:r>
              <a:rPr lang="en-US" sz="2000" dirty="0">
                <a:latin typeface="Arial" panose="020B0604020202020204" pitchFamily="34" charset="0"/>
              </a:rPr>
              <a:t>It’s normal to need time to think things through.</a:t>
            </a:r>
          </a:p>
          <a:p>
            <a:pPr lvl="1"/>
            <a:r>
              <a:rPr lang="en-US" sz="2000" dirty="0">
                <a:latin typeface="Arial" panose="020B0604020202020204" pitchFamily="34" charset="0"/>
              </a:rPr>
              <a:t>Use multiple conversations as needed.</a:t>
            </a:r>
          </a:p>
        </p:txBody>
      </p:sp>
    </p:spTree>
    <p:extLst>
      <p:ext uri="{BB962C8B-B14F-4D97-AF65-F5344CB8AC3E}">
        <p14:creationId xmlns:p14="http://schemas.microsoft.com/office/powerpoint/2010/main" val="2176131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23BBBE-4F69-44AB-AF89-790D205EC95F}"/>
              </a:ext>
            </a:extLst>
          </p:cNvPr>
          <p:cNvSpPr>
            <a:spLocks noGrp="1"/>
          </p:cNvSpPr>
          <p:nvPr>
            <p:ph type="title"/>
          </p:nvPr>
        </p:nvSpPr>
        <p:spPr/>
        <p:txBody>
          <a:bodyPr>
            <a:noAutofit/>
          </a:bodyPr>
          <a:lstStyle/>
          <a:p>
            <a:r>
              <a:rPr lang="en-US" sz="3200" b="1" dirty="0">
                <a:latin typeface="Arial" panose="020B0604020202020204" pitchFamily="34" charset="0"/>
                <a:cs typeface="Arial" panose="020B0604020202020204" pitchFamily="34" charset="0"/>
              </a:rPr>
              <a:t>Resources for “The Conversation”</a:t>
            </a:r>
          </a:p>
        </p:txBody>
      </p:sp>
      <p:sp>
        <p:nvSpPr>
          <p:cNvPr id="6" name="Content Placeholder 5">
            <a:extLst>
              <a:ext uri="{FF2B5EF4-FFF2-40B4-BE49-F238E27FC236}">
                <a16:creationId xmlns:a16="http://schemas.microsoft.com/office/drawing/2014/main" id="{31264CB9-EFDE-46BE-9278-39BE9D457359}"/>
              </a:ext>
            </a:extLst>
          </p:cNvPr>
          <p:cNvSpPr>
            <a:spLocks noGrp="1"/>
          </p:cNvSpPr>
          <p:nvPr>
            <p:ph idx="1"/>
          </p:nvPr>
        </p:nvSpPr>
        <p:spPr/>
        <p:txBody>
          <a:bodyPr>
            <a:normAutofit/>
          </a:bodyPr>
          <a:lstStyle/>
          <a:p>
            <a:r>
              <a:rPr lang="en-US" sz="2000" b="1" dirty="0">
                <a:latin typeface="Arial" panose="020B0604020202020204" pitchFamily="34" charset="0"/>
                <a:hlinkClick r:id="" action="ppaction://noaction">
                  <a:extLst>
                    <a:ext uri="{A12FA001-AC4F-418D-AE19-62706E023703}">
                      <ahyp:hlinkClr xmlns:ahyp="http://schemas.microsoft.com/office/drawing/2018/hyperlinkcolor" val="tx"/>
                    </a:ext>
                  </a:extLst>
                </a:hlinkClick>
              </a:rPr>
              <a:t>https://www.theconversationproject.org/</a:t>
            </a:r>
          </a:p>
          <a:p>
            <a:endParaRPr lang="en-US" sz="1100" b="1" dirty="0">
              <a:latin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r>
              <a:rPr lang="en-US" sz="2000" b="1" dirty="0">
                <a:latin typeface="Arial" panose="020B0604020202020204" pitchFamily="34" charset="0"/>
                <a:hlinkClick r:id="" action="ppaction://noaction">
                  <a:extLst>
                    <a:ext uri="{A12FA001-AC4F-418D-AE19-62706E023703}">
                      <ahyp:hlinkClr xmlns:ahyp="http://schemas.microsoft.com/office/drawing/2018/hyperlinkcolor" val="tx"/>
                    </a:ext>
                  </a:extLst>
                </a:hlinkClick>
              </a:rPr>
              <a:t>https://respectingchoices.org/</a:t>
            </a:r>
            <a:endParaRPr lang="en-US" sz="2000" b="1" dirty="0">
              <a:latin typeface="Arial" panose="020B0604020202020204" pitchFamily="34" charset="0"/>
            </a:endParaRPr>
          </a:p>
          <a:p>
            <a:endParaRPr lang="en-US" sz="1100" b="1" dirty="0">
              <a:latin typeface="Arial" panose="020B0604020202020204" pitchFamily="34" charset="0"/>
            </a:endParaRPr>
          </a:p>
          <a:p>
            <a:r>
              <a:rPr lang="en-US" sz="2000" b="1" dirty="0">
                <a:latin typeface="Arial" panose="020B0604020202020204" pitchFamily="34" charset="0"/>
                <a:hlinkClick r:id="rId3">
                  <a:extLst>
                    <a:ext uri="{A12FA001-AC4F-418D-AE19-62706E023703}">
                      <ahyp:hlinkClr xmlns:ahyp="http://schemas.microsoft.com/office/drawing/2018/hyperlinkcolor" val="tx"/>
                    </a:ext>
                  </a:extLst>
                </a:hlinkClick>
              </a:rPr>
              <a:t>https://pact.northwestern.edu/</a:t>
            </a:r>
            <a:endParaRPr lang="en-US" sz="2000" b="1" dirty="0">
              <a:latin typeface="Arial" panose="020B0604020202020204" pitchFamily="34" charset="0"/>
            </a:endParaRPr>
          </a:p>
          <a:p>
            <a:endParaRPr lang="en-US" sz="1100" b="1" dirty="0">
              <a:latin typeface="Arial" panose="020B0604020202020204" pitchFamily="34" charset="0"/>
            </a:endParaRPr>
          </a:p>
          <a:p>
            <a:r>
              <a:rPr lang="en-US" sz="2000" b="1" dirty="0">
                <a:latin typeface="Arial" panose="020B0604020202020204" pitchFamily="34" charset="0"/>
                <a:hlinkClick r:id="rId4">
                  <a:extLst>
                    <a:ext uri="{A12FA001-AC4F-418D-AE19-62706E023703}">
                      <ahyp:hlinkClr xmlns:ahyp="http://schemas.microsoft.com/office/drawing/2018/hyperlinkcolor" val="tx"/>
                    </a:ext>
                  </a:extLst>
                </a:hlinkClick>
              </a:rPr>
              <a:t>https://www.vitaltalk.org/</a:t>
            </a:r>
            <a:endParaRPr lang="en-US" sz="2000" b="1" dirty="0">
              <a:latin typeface="Arial" panose="020B0604020202020204" pitchFamily="34" charset="0"/>
            </a:endParaRPr>
          </a:p>
          <a:p>
            <a:endParaRPr lang="en-US" sz="1050" b="1" dirty="0">
              <a:latin typeface="Arial" panose="020B0604020202020204" pitchFamily="34" charset="0"/>
            </a:endParaRPr>
          </a:p>
          <a:p>
            <a:r>
              <a:rPr lang="en-US" sz="2000" b="1" dirty="0">
                <a:latin typeface="Arial" panose="020B0604020202020204" pitchFamily="34" charset="0"/>
                <a:hlinkClick r:id="rId5">
                  <a:extLst>
                    <a:ext uri="{A12FA001-AC4F-418D-AE19-62706E023703}">
                      <ahyp:hlinkClr xmlns:ahyp="http://schemas.microsoft.com/office/drawing/2018/hyperlinkcolor" val="tx"/>
                    </a:ext>
                  </a:extLst>
                </a:hlinkClick>
              </a:rPr>
              <a:t>https://www.capc.org/documents/728/</a:t>
            </a:r>
            <a:endParaRPr lang="en-US" sz="2000" b="1" dirty="0">
              <a:latin typeface="Arial" panose="020B0604020202020204" pitchFamily="34" charset="0"/>
            </a:endParaRPr>
          </a:p>
          <a:p>
            <a:endParaRPr lang="en-US" sz="1050" b="1" dirty="0">
              <a:latin typeface="Arial" panose="020B0604020202020204" pitchFamily="34" charset="0"/>
            </a:endParaRPr>
          </a:p>
          <a:p>
            <a:r>
              <a:rPr lang="en-US" sz="2000" b="1" dirty="0">
                <a:latin typeface="Arial" panose="020B0604020202020204" pitchFamily="34" charset="0"/>
                <a:hlinkClick r:id="rId6">
                  <a:extLst>
                    <a:ext uri="{A12FA001-AC4F-418D-AE19-62706E023703}">
                      <ahyp:hlinkClr xmlns:ahyp="http://schemas.microsoft.com/office/drawing/2018/hyperlinkcolor" val="tx"/>
                    </a:ext>
                  </a:extLst>
                </a:hlinkClick>
              </a:rPr>
              <a:t>https://coalitionccc.org/tools-resources/decision-aids/</a:t>
            </a:r>
            <a:endParaRPr lang="en-US" sz="2000" b="1" dirty="0">
              <a:latin typeface="Arial" panose="020B0604020202020204" pitchFamily="34" charset="0"/>
            </a:endParaRPr>
          </a:p>
          <a:p>
            <a:endParaRPr lang="en-US" sz="1100" b="1" dirty="0">
              <a:latin typeface="Arial" panose="020B0604020202020204" pitchFamily="34" charset="0"/>
            </a:endParaRPr>
          </a:p>
          <a:p>
            <a:r>
              <a:rPr lang="en-US" sz="2000" b="1" dirty="0">
                <a:latin typeface="Arial" panose="020B0604020202020204" pitchFamily="34" charset="0"/>
                <a:hlinkClick r:id="rId7">
                  <a:extLst>
                    <a:ext uri="{A12FA001-AC4F-418D-AE19-62706E023703}">
                      <ahyp:hlinkClr xmlns:ahyp="http://schemas.microsoft.com/office/drawing/2018/hyperlinkcolor" val="tx"/>
                    </a:ext>
                  </a:extLst>
                </a:hlinkClick>
              </a:rPr>
              <a:t>https://www.medicalimprov.org/about</a:t>
            </a:r>
            <a:endParaRPr lang="en-US" sz="2000" b="1" dirty="0">
              <a:latin typeface="Arial" panose="020B0604020202020204" pitchFamily="34" charset="0"/>
            </a:endParaRPr>
          </a:p>
          <a:p>
            <a:endParaRPr lang="en-US" sz="2400" b="1" dirty="0">
              <a:latin typeface="Abadi Extra Light" panose="020B0204020104020204" pitchFamily="34" charset="0"/>
            </a:endParaRPr>
          </a:p>
          <a:p>
            <a:endParaRPr lang="en-US" sz="2800" b="1" dirty="0">
              <a:latin typeface="Abadi Extra Light" panose="020B0204020104020204" pitchFamily="34" charset="0"/>
            </a:endParaRPr>
          </a:p>
          <a:p>
            <a:endParaRPr lang="en-US" dirty="0">
              <a:latin typeface="Abadi Extra Light" panose="020B0204020104020204" pitchFamily="34" charset="0"/>
            </a:endParaRPr>
          </a:p>
          <a:p>
            <a:endParaRPr lang="en-US" dirty="0">
              <a:latin typeface="Abadi Extra Light" panose="020B0204020104020204" pitchFamily="34" charset="0"/>
            </a:endParaRPr>
          </a:p>
        </p:txBody>
      </p:sp>
    </p:spTree>
    <p:extLst>
      <p:ext uri="{BB962C8B-B14F-4D97-AF65-F5344CB8AC3E}">
        <p14:creationId xmlns:p14="http://schemas.microsoft.com/office/powerpoint/2010/main" val="2800301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C9B4-CC74-4859-898C-999837E3E2DB}"/>
              </a:ext>
            </a:extLst>
          </p:cNvPr>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Adapted from Vital Talk: Patient Engagement Opportunities</a:t>
            </a:r>
          </a:p>
        </p:txBody>
      </p:sp>
      <p:graphicFrame>
        <p:nvGraphicFramePr>
          <p:cNvPr id="3" name="Table 3">
            <a:extLst>
              <a:ext uri="{FF2B5EF4-FFF2-40B4-BE49-F238E27FC236}">
                <a16:creationId xmlns:a16="http://schemas.microsoft.com/office/drawing/2014/main" id="{B9214F5A-FE07-4167-947F-54C0CCD71D3B}"/>
              </a:ext>
            </a:extLst>
          </p:cNvPr>
          <p:cNvGraphicFramePr>
            <a:graphicFrameLocks noGrp="1"/>
          </p:cNvGraphicFramePr>
          <p:nvPr/>
        </p:nvGraphicFramePr>
        <p:xfrm>
          <a:off x="457200" y="1905000"/>
          <a:ext cx="8229600" cy="3937428"/>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538789005"/>
                    </a:ext>
                  </a:extLst>
                </a:gridCol>
                <a:gridCol w="5791200">
                  <a:extLst>
                    <a:ext uri="{9D8B030D-6E8A-4147-A177-3AD203B41FA5}">
                      <a16:colId xmlns:a16="http://schemas.microsoft.com/office/drawing/2014/main" val="1967248071"/>
                    </a:ext>
                  </a:extLst>
                </a:gridCol>
              </a:tblGrid>
              <a:tr h="395414">
                <a:tc>
                  <a:txBody>
                    <a:bodyPr/>
                    <a:lstStyle/>
                    <a:p>
                      <a:r>
                        <a:rPr lang="en-US" dirty="0">
                          <a:solidFill>
                            <a:schemeClr val="tx2">
                              <a:lumMod val="25000"/>
                            </a:schemeClr>
                          </a:solidFill>
                        </a:rPr>
                        <a:t>Patient</a:t>
                      </a:r>
                    </a:p>
                  </a:txBody>
                  <a:tcPr/>
                </a:tc>
                <a:tc>
                  <a:txBody>
                    <a:bodyPr/>
                    <a:lstStyle/>
                    <a:p>
                      <a:r>
                        <a:rPr lang="en-US" dirty="0">
                          <a:solidFill>
                            <a:schemeClr val="tx2">
                              <a:lumMod val="25000"/>
                            </a:schemeClr>
                          </a:solidFill>
                        </a:rPr>
                        <a:t>Healthcare Provider</a:t>
                      </a:r>
                    </a:p>
                  </a:txBody>
                  <a:tcPr/>
                </a:tc>
                <a:extLst>
                  <a:ext uri="{0D108BD9-81ED-4DB2-BD59-A6C34878D82A}">
                    <a16:rowId xmlns:a16="http://schemas.microsoft.com/office/drawing/2014/main" val="3253495917"/>
                  </a:ext>
                </a:extLst>
              </a:tr>
              <a:tr h="1585786">
                <a:tc>
                  <a:txBody>
                    <a:bodyPr/>
                    <a:lstStyle/>
                    <a:p>
                      <a:r>
                        <a:rPr lang="en-US" sz="2000" dirty="0">
                          <a:solidFill>
                            <a:schemeClr val="tx2">
                              <a:lumMod val="25000"/>
                            </a:schemeClr>
                          </a:solidFill>
                        </a:rPr>
                        <a:t>"I want everything possible; I want to live."</a:t>
                      </a:r>
                    </a:p>
                  </a:txBody>
                  <a:tcPr/>
                </a:tc>
                <a:tc>
                  <a:txBody>
                    <a:bodyPr/>
                    <a:lstStyle/>
                    <a:p>
                      <a:r>
                        <a:rPr lang="en-US" sz="2000" dirty="0">
                          <a:solidFill>
                            <a:schemeClr val="tx2">
                              <a:lumMod val="25000"/>
                            </a:schemeClr>
                          </a:solidFill>
                        </a:rPr>
                        <a:t>"We are doing everything we can. This is a difficult situation. Could we step back for a moment so I can learn more about you? What do I need to know about you to do a better job taking care of you?"</a:t>
                      </a:r>
                    </a:p>
                  </a:txBody>
                  <a:tcPr/>
                </a:tc>
                <a:extLst>
                  <a:ext uri="{0D108BD9-81ED-4DB2-BD59-A6C34878D82A}">
                    <a16:rowId xmlns:a16="http://schemas.microsoft.com/office/drawing/2014/main" val="1146731350"/>
                  </a:ext>
                </a:extLst>
              </a:tr>
              <a:tr h="0">
                <a:tc>
                  <a:txBody>
                    <a:bodyPr/>
                    <a:lstStyle/>
                    <a:p>
                      <a:endParaRPr lang="en-US" sz="2000" dirty="0">
                        <a:solidFill>
                          <a:schemeClr val="tx2">
                            <a:lumMod val="25000"/>
                          </a:schemeClr>
                        </a:solidFill>
                      </a:endParaRPr>
                    </a:p>
                  </a:txBody>
                  <a:tcPr/>
                </a:tc>
                <a:tc>
                  <a:txBody>
                    <a:bodyPr/>
                    <a:lstStyle/>
                    <a:p>
                      <a:endParaRPr lang="en-US" sz="2000" dirty="0">
                        <a:solidFill>
                          <a:schemeClr val="tx2">
                            <a:lumMod val="25000"/>
                          </a:schemeClr>
                        </a:solidFill>
                      </a:endParaRPr>
                    </a:p>
                  </a:txBody>
                  <a:tcPr/>
                </a:tc>
                <a:extLst>
                  <a:ext uri="{0D108BD9-81ED-4DB2-BD59-A6C34878D82A}">
                    <a16:rowId xmlns:a16="http://schemas.microsoft.com/office/drawing/2014/main" val="2475839882"/>
                  </a:ext>
                </a:extLst>
              </a:tr>
              <a:tr h="1559988">
                <a:tc>
                  <a:txBody>
                    <a:bodyPr/>
                    <a:lstStyle/>
                    <a:p>
                      <a:r>
                        <a:rPr lang="en-US" sz="2000" dirty="0">
                          <a:solidFill>
                            <a:schemeClr val="tx2">
                              <a:lumMod val="25000"/>
                            </a:schemeClr>
                          </a:solidFill>
                        </a:rPr>
                        <a:t> "I don't want to end up being a vegetable or on a machine."</a:t>
                      </a:r>
                    </a:p>
                    <a:p>
                      <a:endParaRPr lang="en-US" sz="2000" dirty="0">
                        <a:solidFill>
                          <a:schemeClr val="tx2">
                            <a:lumMod val="25000"/>
                          </a:schemeClr>
                        </a:solidFill>
                      </a:endParaRPr>
                    </a:p>
                  </a:txBody>
                  <a:tcPr/>
                </a:tc>
                <a:tc>
                  <a:txBody>
                    <a:bodyPr/>
                    <a:lstStyle/>
                    <a:p>
                      <a:r>
                        <a:rPr lang="en-US" sz="2000" dirty="0">
                          <a:solidFill>
                            <a:schemeClr val="tx2">
                              <a:lumMod val="25000"/>
                            </a:schemeClr>
                          </a:solidFill>
                        </a:rPr>
                        <a:t>"Thank you for sharing that with me. It is very important for me to know that. Can you tell me more about what you mean?"</a:t>
                      </a:r>
                    </a:p>
                  </a:txBody>
                  <a:tcPr/>
                </a:tc>
                <a:extLst>
                  <a:ext uri="{0D108BD9-81ED-4DB2-BD59-A6C34878D82A}">
                    <a16:rowId xmlns:a16="http://schemas.microsoft.com/office/drawing/2014/main" val="3346934639"/>
                  </a:ext>
                </a:extLst>
              </a:tr>
            </a:tbl>
          </a:graphicData>
        </a:graphic>
      </p:graphicFrame>
      <p:pic>
        <p:nvPicPr>
          <p:cNvPr id="4" name="Picture 3">
            <a:extLst>
              <a:ext uri="{FF2B5EF4-FFF2-40B4-BE49-F238E27FC236}">
                <a16:creationId xmlns:a16="http://schemas.microsoft.com/office/drawing/2014/main" id="{87FE7073-626A-44A3-9A21-22F6422C5A27}"/>
              </a:ext>
            </a:extLst>
          </p:cNvPr>
          <p:cNvPicPr>
            <a:picLocks noChangeAspect="1"/>
          </p:cNvPicPr>
          <p:nvPr/>
        </p:nvPicPr>
        <p:blipFill>
          <a:blip r:embed="rId2"/>
          <a:stretch>
            <a:fillRect/>
          </a:stretch>
        </p:blipFill>
        <p:spPr>
          <a:xfrm>
            <a:off x="6660397" y="5983878"/>
            <a:ext cx="2026403" cy="832514"/>
          </a:xfrm>
          <a:prstGeom prst="rect">
            <a:avLst/>
          </a:prstGeom>
        </p:spPr>
      </p:pic>
    </p:spTree>
    <p:extLst>
      <p:ext uri="{BB962C8B-B14F-4D97-AF65-F5344CB8AC3E}">
        <p14:creationId xmlns:p14="http://schemas.microsoft.com/office/powerpoint/2010/main" val="1857248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C9B4-CC74-4859-898C-999837E3E2DB}"/>
              </a:ext>
            </a:extLst>
          </p:cNvPr>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Adapted from VitalTalk: Substitute Decision Maker Engagement Opportunities</a:t>
            </a:r>
          </a:p>
        </p:txBody>
      </p:sp>
      <p:graphicFrame>
        <p:nvGraphicFramePr>
          <p:cNvPr id="3" name="Table 3">
            <a:extLst>
              <a:ext uri="{FF2B5EF4-FFF2-40B4-BE49-F238E27FC236}">
                <a16:creationId xmlns:a16="http://schemas.microsoft.com/office/drawing/2014/main" id="{B9214F5A-FE07-4167-947F-54C0CCD71D3B}"/>
              </a:ext>
            </a:extLst>
          </p:cNvPr>
          <p:cNvGraphicFramePr>
            <a:graphicFrameLocks noGrp="1"/>
          </p:cNvGraphicFramePr>
          <p:nvPr/>
        </p:nvGraphicFramePr>
        <p:xfrm>
          <a:off x="457200" y="1600200"/>
          <a:ext cx="8229600" cy="4450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538789005"/>
                    </a:ext>
                  </a:extLst>
                </a:gridCol>
                <a:gridCol w="5486400">
                  <a:extLst>
                    <a:ext uri="{9D8B030D-6E8A-4147-A177-3AD203B41FA5}">
                      <a16:colId xmlns:a16="http://schemas.microsoft.com/office/drawing/2014/main" val="1967248071"/>
                    </a:ext>
                  </a:extLst>
                </a:gridCol>
              </a:tblGrid>
              <a:tr h="395414">
                <a:tc>
                  <a:txBody>
                    <a:bodyPr/>
                    <a:lstStyle/>
                    <a:p>
                      <a:r>
                        <a:rPr lang="en-US" dirty="0">
                          <a:solidFill>
                            <a:schemeClr val="tx2">
                              <a:lumMod val="25000"/>
                            </a:schemeClr>
                          </a:solidFill>
                        </a:rPr>
                        <a:t>POAHC/Surrogate</a:t>
                      </a:r>
                    </a:p>
                  </a:txBody>
                  <a:tcPr/>
                </a:tc>
                <a:tc>
                  <a:txBody>
                    <a:bodyPr/>
                    <a:lstStyle/>
                    <a:p>
                      <a:r>
                        <a:rPr lang="en-US" dirty="0">
                          <a:solidFill>
                            <a:schemeClr val="tx2">
                              <a:lumMod val="25000"/>
                            </a:schemeClr>
                          </a:solidFill>
                        </a:rPr>
                        <a:t>Healthcare Provider</a:t>
                      </a:r>
                    </a:p>
                  </a:txBody>
                  <a:tcPr/>
                </a:tc>
                <a:extLst>
                  <a:ext uri="{0D108BD9-81ED-4DB2-BD59-A6C34878D82A}">
                    <a16:rowId xmlns:a16="http://schemas.microsoft.com/office/drawing/2014/main" val="3253495917"/>
                  </a:ext>
                </a:extLst>
              </a:tr>
              <a:tr h="1433386">
                <a:tc>
                  <a:txBody>
                    <a:bodyPr/>
                    <a:lstStyle/>
                    <a:p>
                      <a:r>
                        <a:rPr lang="en-US" sz="2000" dirty="0">
                          <a:solidFill>
                            <a:schemeClr val="tx2">
                              <a:lumMod val="25000"/>
                            </a:schemeClr>
                          </a:solidFill>
                        </a:rPr>
                        <a:t>"I don't think my spouse/family member would have wanted this."</a:t>
                      </a:r>
                    </a:p>
                  </a:txBody>
                  <a:tcPr/>
                </a:tc>
                <a:tc>
                  <a:txBody>
                    <a:bodyPr/>
                    <a:lstStyle/>
                    <a:p>
                      <a:r>
                        <a:rPr lang="en-US" sz="2000" dirty="0">
                          <a:solidFill>
                            <a:schemeClr val="tx2">
                              <a:lumMod val="25000"/>
                            </a:schemeClr>
                          </a:solidFill>
                        </a:rPr>
                        <a:t>"OK, let's pause for a moment and talk about what they would have wanted. Can you tell me what they considered most important in their life? What meant the most to them, gave their life meaning?"</a:t>
                      </a:r>
                    </a:p>
                  </a:txBody>
                  <a:tcPr/>
                </a:tc>
                <a:extLst>
                  <a:ext uri="{0D108BD9-81ED-4DB2-BD59-A6C34878D82A}">
                    <a16:rowId xmlns:a16="http://schemas.microsoft.com/office/drawing/2014/main" val="1146731350"/>
                  </a:ext>
                </a:extLst>
              </a:tr>
              <a:tr h="126602">
                <a:tc>
                  <a:txBody>
                    <a:bodyPr/>
                    <a:lstStyle/>
                    <a:p>
                      <a:endParaRPr lang="en-US" sz="2000" dirty="0">
                        <a:solidFill>
                          <a:schemeClr val="tx2">
                            <a:lumMod val="25000"/>
                          </a:schemeClr>
                        </a:solidFill>
                      </a:endParaRPr>
                    </a:p>
                  </a:txBody>
                  <a:tcPr/>
                </a:tc>
                <a:tc>
                  <a:txBody>
                    <a:bodyPr/>
                    <a:lstStyle/>
                    <a:p>
                      <a:endParaRPr lang="en-US" sz="2000" dirty="0">
                        <a:solidFill>
                          <a:schemeClr val="tx2">
                            <a:lumMod val="25000"/>
                          </a:schemeClr>
                        </a:solidFill>
                      </a:endParaRPr>
                    </a:p>
                  </a:txBody>
                  <a:tcPr/>
                </a:tc>
                <a:extLst>
                  <a:ext uri="{0D108BD9-81ED-4DB2-BD59-A6C34878D82A}">
                    <a16:rowId xmlns:a16="http://schemas.microsoft.com/office/drawing/2014/main" val="2475839882"/>
                  </a:ext>
                </a:extLst>
              </a:tr>
              <a:tr h="1559988">
                <a:tc>
                  <a:txBody>
                    <a:bodyPr/>
                    <a:lstStyle/>
                    <a:p>
                      <a:r>
                        <a:rPr lang="en-US" sz="2000" dirty="0">
                          <a:solidFill>
                            <a:schemeClr val="tx2">
                              <a:lumMod val="25000"/>
                            </a:schemeClr>
                          </a:solidFill>
                        </a:rPr>
                        <a:t>"I am not sure what my spouse/family member wanted - we never spoke about it."</a:t>
                      </a:r>
                    </a:p>
                  </a:txBody>
                  <a:tcPr/>
                </a:tc>
                <a:tc>
                  <a:txBody>
                    <a:bodyPr/>
                    <a:lstStyle/>
                    <a:p>
                      <a:r>
                        <a:rPr lang="en-US" sz="2000" dirty="0">
                          <a:solidFill>
                            <a:schemeClr val="tx2">
                              <a:lumMod val="25000"/>
                            </a:schemeClr>
                          </a:solidFill>
                        </a:rPr>
                        <a:t> "Many people find themselves in these kinds of difficult situations. To be honest, it is very difficult to hear, yet given their overall condition, the odds are against us. If we place them on a breathing machine or do CPR, their chances of surviving are... I know this is difficult to hear and talk about. Can you share your thoughts with me?"</a:t>
                      </a:r>
                    </a:p>
                  </a:txBody>
                  <a:tcPr/>
                </a:tc>
                <a:extLst>
                  <a:ext uri="{0D108BD9-81ED-4DB2-BD59-A6C34878D82A}">
                    <a16:rowId xmlns:a16="http://schemas.microsoft.com/office/drawing/2014/main" val="3346934639"/>
                  </a:ext>
                </a:extLst>
              </a:tr>
            </a:tbl>
          </a:graphicData>
        </a:graphic>
      </p:graphicFrame>
      <p:pic>
        <p:nvPicPr>
          <p:cNvPr id="5" name="Picture 4">
            <a:extLst>
              <a:ext uri="{FF2B5EF4-FFF2-40B4-BE49-F238E27FC236}">
                <a16:creationId xmlns:a16="http://schemas.microsoft.com/office/drawing/2014/main" id="{E51B9D82-4B77-435E-A926-4EEC810AC9EE}"/>
              </a:ext>
            </a:extLst>
          </p:cNvPr>
          <p:cNvPicPr>
            <a:picLocks noChangeAspect="1"/>
          </p:cNvPicPr>
          <p:nvPr/>
        </p:nvPicPr>
        <p:blipFill>
          <a:blip r:embed="rId2"/>
          <a:stretch>
            <a:fillRect/>
          </a:stretch>
        </p:blipFill>
        <p:spPr>
          <a:xfrm>
            <a:off x="6629400" y="6009837"/>
            <a:ext cx="2057400" cy="845580"/>
          </a:xfrm>
          <a:prstGeom prst="rect">
            <a:avLst/>
          </a:prstGeom>
        </p:spPr>
      </p:pic>
    </p:spTree>
    <p:extLst>
      <p:ext uri="{BB962C8B-B14F-4D97-AF65-F5344CB8AC3E}">
        <p14:creationId xmlns:p14="http://schemas.microsoft.com/office/powerpoint/2010/main" val="2236459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E2239-12CF-4EC2-A418-A44155BDA571}"/>
              </a:ext>
            </a:extLst>
          </p:cNvPr>
          <p:cNvSpPr>
            <a:spLocks noGrp="1"/>
          </p:cNvSpPr>
          <p:nvPr>
            <p:ph type="ctrTitle"/>
          </p:nvPr>
        </p:nvSpPr>
        <p:spPr>
          <a:xfrm>
            <a:off x="685800" y="2130437"/>
            <a:ext cx="7772400" cy="3660763"/>
          </a:xfrm>
          <a:solidFill>
            <a:srgbClr val="00B0F0"/>
          </a:solidFill>
          <a:ln w="76200">
            <a:solidFill>
              <a:srgbClr val="0070C0"/>
            </a:solidFill>
          </a:ln>
        </p:spPr>
        <p:txBody>
          <a:bodyPr>
            <a:normAutofit/>
          </a:bodyPr>
          <a:lstStyle/>
          <a:p>
            <a:pPr algn="ctr"/>
            <a:r>
              <a:rPr lang="en-US" sz="4000" b="1" dirty="0">
                <a:effectLst/>
                <a:latin typeface="Arial" panose="020B0604020202020204" pitchFamily="34" charset="0"/>
                <a:cs typeface="Arial" panose="020B0604020202020204" pitchFamily="34" charset="0"/>
              </a:rPr>
              <a:t>Discussion of the POLST Form</a:t>
            </a:r>
          </a:p>
        </p:txBody>
      </p:sp>
    </p:spTree>
    <p:extLst>
      <p:ext uri="{BB962C8B-B14F-4D97-AF65-F5344CB8AC3E}">
        <p14:creationId xmlns:p14="http://schemas.microsoft.com/office/powerpoint/2010/main" val="3356372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195309" y="324375"/>
            <a:ext cx="8948691" cy="941603"/>
          </a:xfrm>
          <a:prstGeom prst="rect">
            <a:avLst/>
          </a:prstGeom>
        </p:spPr>
        <p:txBody>
          <a:bodyPr>
            <a:noAutofit/>
          </a:bodyPr>
          <a:lstStyle/>
          <a:p>
            <a:pPr defTabSz="457200" fontAlgn="base">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Arial" panose="020B0604020202020204" pitchFamily="34" charset="0"/>
                <a:ea typeface="ＭＳ Ｐゴシック" pitchFamily="-97" charset="-128"/>
                <a:cs typeface="Arial" panose="020B0604020202020204" pitchFamily="34" charset="0"/>
              </a:rPr>
              <a:t>The IDPH Uniform POLST Form </a:t>
            </a:r>
          </a:p>
        </p:txBody>
      </p:sp>
      <p:pic>
        <p:nvPicPr>
          <p:cNvPr id="3" name="Picture 2">
            <a:extLst>
              <a:ext uri="{FF2B5EF4-FFF2-40B4-BE49-F238E27FC236}">
                <a16:creationId xmlns:a16="http://schemas.microsoft.com/office/drawing/2014/main" id="{9CB904CA-5231-4589-91B1-1ED38622BD22}"/>
              </a:ext>
            </a:extLst>
          </p:cNvPr>
          <p:cNvPicPr>
            <a:picLocks noChangeAspect="1"/>
          </p:cNvPicPr>
          <p:nvPr/>
        </p:nvPicPr>
        <p:blipFill>
          <a:blip r:embed="rId3"/>
          <a:stretch>
            <a:fillRect/>
          </a:stretch>
        </p:blipFill>
        <p:spPr>
          <a:xfrm>
            <a:off x="206796" y="1421642"/>
            <a:ext cx="4178990" cy="5433430"/>
          </a:xfrm>
          <a:prstGeom prst="rect">
            <a:avLst/>
          </a:prstGeom>
        </p:spPr>
      </p:pic>
      <p:sp>
        <p:nvSpPr>
          <p:cNvPr id="7" name="Oval 6"/>
          <p:cNvSpPr/>
          <p:nvPr/>
        </p:nvSpPr>
        <p:spPr>
          <a:xfrm>
            <a:off x="457200" y="2590800"/>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srgbClr val="DB0962"/>
              </a:solidFill>
            </a:endParaRPr>
          </a:p>
        </p:txBody>
      </p:sp>
      <p:sp>
        <p:nvSpPr>
          <p:cNvPr id="8" name="Oval 7"/>
          <p:cNvSpPr/>
          <p:nvPr/>
        </p:nvSpPr>
        <p:spPr>
          <a:xfrm>
            <a:off x="448911" y="3065417"/>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1" name="Oval 10"/>
          <p:cNvSpPr/>
          <p:nvPr/>
        </p:nvSpPr>
        <p:spPr>
          <a:xfrm>
            <a:off x="448911" y="4178295"/>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2" name="Oval 11"/>
          <p:cNvSpPr/>
          <p:nvPr/>
        </p:nvSpPr>
        <p:spPr>
          <a:xfrm>
            <a:off x="448911" y="4566913"/>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sp>
        <p:nvSpPr>
          <p:cNvPr id="13" name="Oval 12"/>
          <p:cNvSpPr/>
          <p:nvPr/>
        </p:nvSpPr>
        <p:spPr>
          <a:xfrm>
            <a:off x="448911" y="5710992"/>
            <a:ext cx="304800" cy="304800"/>
          </a:xfrm>
          <a:prstGeom prst="ellipse">
            <a:avLst/>
          </a:prstGeom>
          <a:noFill/>
          <a:ln w="38100">
            <a:solidFill>
              <a:srgbClr val="DB096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dirty="0">
              <a:solidFill>
                <a:prstClr val="white"/>
              </a:solidFill>
            </a:endParaRPr>
          </a:p>
        </p:txBody>
      </p:sp>
      <p:pic>
        <p:nvPicPr>
          <p:cNvPr id="5" name="Picture 4">
            <a:extLst>
              <a:ext uri="{FF2B5EF4-FFF2-40B4-BE49-F238E27FC236}">
                <a16:creationId xmlns:a16="http://schemas.microsoft.com/office/drawing/2014/main" id="{7A290F93-E4CD-44EE-BF94-161302143C04}"/>
              </a:ext>
            </a:extLst>
          </p:cNvPr>
          <p:cNvPicPr>
            <a:picLocks noChangeAspect="1"/>
          </p:cNvPicPr>
          <p:nvPr/>
        </p:nvPicPr>
        <p:blipFill>
          <a:blip r:embed="rId4"/>
          <a:stretch>
            <a:fillRect/>
          </a:stretch>
        </p:blipFill>
        <p:spPr>
          <a:xfrm>
            <a:off x="4758214" y="1421642"/>
            <a:ext cx="4178990" cy="5442405"/>
          </a:xfrm>
          <a:prstGeom prst="rect">
            <a:avLst/>
          </a:prstGeom>
        </p:spPr>
      </p:pic>
    </p:spTree>
    <p:extLst>
      <p:ext uri="{BB962C8B-B14F-4D97-AF65-F5344CB8AC3E}">
        <p14:creationId xmlns:p14="http://schemas.microsoft.com/office/powerpoint/2010/main" val="58338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Permission to Use</a:t>
            </a:r>
          </a:p>
        </p:txBody>
      </p:sp>
      <p:sp>
        <p:nvSpPr>
          <p:cNvPr id="6" name="Content Placeholder 5"/>
          <p:cNvSpPr>
            <a:spLocks noGrp="1"/>
          </p:cNvSpPr>
          <p:nvPr>
            <p:ph idx="1"/>
          </p:nvPr>
        </p:nvSpPr>
        <p:spPr/>
        <p:txBody>
          <a:bodyPr/>
          <a:lstStyle/>
          <a:p>
            <a:r>
              <a:rPr lang="en-US" sz="2400" dirty="0">
                <a:latin typeface="Arial" panose="020B0604020202020204" pitchFamily="34" charset="0"/>
              </a:rPr>
              <a:t>This slide presentation may be used without permission. To promote consistency across the state, the slides may not be altered.</a:t>
            </a:r>
          </a:p>
          <a:p>
            <a:endParaRPr lang="en-US" sz="1400" dirty="0">
              <a:latin typeface="Arial" panose="020B0604020202020204" pitchFamily="34" charset="0"/>
            </a:endParaRPr>
          </a:p>
          <a:p>
            <a:r>
              <a:rPr lang="en-US" sz="2400" dirty="0">
                <a:latin typeface="Arial" panose="020B0604020202020204" pitchFamily="34" charset="0"/>
              </a:rPr>
              <a:t>You may freely take language (but not screenshots) from this presentation to use in your own presentations.</a:t>
            </a:r>
          </a:p>
          <a:p>
            <a:endParaRPr lang="en-US" sz="1400" dirty="0">
              <a:latin typeface="Arial" panose="020B0604020202020204" pitchFamily="34" charset="0"/>
            </a:endParaRPr>
          </a:p>
          <a:p>
            <a:r>
              <a:rPr lang="en-US" sz="2400" dirty="0">
                <a:latin typeface="Arial" panose="020B0604020202020204" pitchFamily="34" charset="0"/>
              </a:rPr>
              <a:t>Please send requests for institutionally specific modifications to polstIllinois@gmail.com.</a:t>
            </a:r>
          </a:p>
        </p:txBody>
      </p:sp>
    </p:spTree>
    <p:extLst>
      <p:ext uri="{BB962C8B-B14F-4D97-AF65-F5344CB8AC3E}">
        <p14:creationId xmlns:p14="http://schemas.microsoft.com/office/powerpoint/2010/main" val="357088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3 Primary Medical Order Sections</a:t>
            </a:r>
            <a:endParaRPr lang="en-US" sz="3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571500" indent="-514350">
              <a:lnSpc>
                <a:spcPct val="110000"/>
              </a:lnSpc>
              <a:spcBef>
                <a:spcPts val="600"/>
              </a:spcBef>
              <a:buFont typeface="+mj-lt"/>
              <a:buAutoNum type="alphaUcPeriod"/>
            </a:pPr>
            <a:r>
              <a:rPr lang="en-US" sz="3000" b="1" dirty="0">
                <a:latin typeface="Arial" panose="020B0604020202020204" pitchFamily="34" charset="0"/>
              </a:rPr>
              <a:t>If NO pulse and NO breathing: CPR wishes</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Attempt resuscitation</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Do Not Attempt resuscitation (DNR)</a:t>
            </a:r>
          </a:p>
          <a:p>
            <a:pPr marL="571500" indent="-514350">
              <a:lnSpc>
                <a:spcPct val="110000"/>
              </a:lnSpc>
              <a:spcBef>
                <a:spcPts val="1300"/>
              </a:spcBef>
              <a:buFont typeface="+mj-lt"/>
              <a:buAutoNum type="alphaUcPeriod"/>
            </a:pPr>
            <a:r>
              <a:rPr lang="en-US" sz="3000" b="1" dirty="0">
                <a:latin typeface="Arial" panose="020B0604020202020204" pitchFamily="34" charset="0"/>
              </a:rPr>
              <a:t>If pulse and/or breathing are present: Care wishes</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Full Treatment</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Selective Treatment</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Comfort-Focused Treatment</a:t>
            </a:r>
          </a:p>
          <a:p>
            <a:pPr marL="571500" indent="-514350">
              <a:lnSpc>
                <a:spcPct val="110000"/>
              </a:lnSpc>
              <a:spcBef>
                <a:spcPts val="1300"/>
              </a:spcBef>
              <a:buFont typeface="+mj-lt"/>
              <a:buAutoNum type="alphaUcPeriod"/>
            </a:pPr>
            <a:r>
              <a:rPr lang="en-US" sz="3000" b="1" dirty="0">
                <a:latin typeface="Arial" panose="020B0604020202020204" pitchFamily="34" charset="0"/>
              </a:rPr>
              <a:t>Medically Administered Nutrition</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Acceptable</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Trial Period</a:t>
            </a:r>
          </a:p>
          <a:p>
            <a:pPr marL="822960" lvl="1" indent="-274320">
              <a:lnSpc>
                <a:spcPct val="110000"/>
              </a:lnSpc>
              <a:spcBef>
                <a:spcPts val="0"/>
              </a:spcBef>
              <a:buFont typeface="Arial" panose="020B0604020202020204" pitchFamily="34" charset="0"/>
              <a:buChar char="•"/>
            </a:pPr>
            <a:r>
              <a:rPr lang="en-US" sz="2400" dirty="0">
                <a:solidFill>
                  <a:schemeClr val="bg2">
                    <a:lumMod val="10000"/>
                  </a:schemeClr>
                </a:solidFill>
                <a:latin typeface="Arial" panose="020B0604020202020204" pitchFamily="34" charset="0"/>
              </a:rPr>
              <a:t>None</a:t>
            </a:r>
          </a:p>
          <a:p>
            <a:endParaRPr lang="en-US" dirty="0"/>
          </a:p>
        </p:txBody>
      </p:sp>
    </p:spTree>
    <p:extLst>
      <p:ext uri="{BB962C8B-B14F-4D97-AF65-F5344CB8AC3E}">
        <p14:creationId xmlns:p14="http://schemas.microsoft.com/office/powerpoint/2010/main" val="204975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702040" cy="1143000"/>
          </a:xfrm>
        </p:spPr>
        <p:txBody>
          <a:bodyPr>
            <a:noAutofit/>
          </a:bodyPr>
          <a:lstStyle/>
          <a:p>
            <a:r>
              <a:rPr lang="en-US" sz="3000" b="1" dirty="0">
                <a:latin typeface="Arial" panose="020B0604020202020204" pitchFamily="34" charset="0"/>
                <a:cs typeface="Arial" panose="020B0604020202020204" pitchFamily="34" charset="0"/>
              </a:rPr>
              <a:t>Section “A”: Cardio-Pulmonary Resuscitation</a:t>
            </a:r>
          </a:p>
        </p:txBody>
      </p:sp>
      <p:sp>
        <p:nvSpPr>
          <p:cNvPr id="3" name="Content Placeholder 2"/>
          <p:cNvSpPr>
            <a:spLocks noGrp="1"/>
          </p:cNvSpPr>
          <p:nvPr>
            <p:ph idx="1"/>
          </p:nvPr>
        </p:nvSpPr>
        <p:spPr>
          <a:xfrm>
            <a:off x="457200" y="2697309"/>
            <a:ext cx="8229600" cy="1905001"/>
          </a:xfrm>
        </p:spPr>
        <p:txBody>
          <a:bodyPr>
            <a:normAutofit fontScale="25000" lnSpcReduction="20000"/>
          </a:bodyPr>
          <a:lstStyle/>
          <a:p>
            <a:pPr>
              <a:buNone/>
            </a:pPr>
            <a:r>
              <a:rPr lang="en-US" sz="8000" dirty="0">
                <a:solidFill>
                  <a:schemeClr val="bg2">
                    <a:lumMod val="10000"/>
                  </a:schemeClr>
                </a:solidFill>
                <a:latin typeface="Arial" panose="020B0604020202020204" pitchFamily="34" charset="0"/>
              </a:rPr>
              <a:t>Section A documents what a person wishes to occur if they are found with no pulse and not breathing.</a:t>
            </a:r>
          </a:p>
          <a:p>
            <a:pPr>
              <a:buNone/>
            </a:pPr>
            <a:endParaRPr lang="en-US" sz="5600" b="1" dirty="0">
              <a:latin typeface="Arial" panose="020B0604020202020204" pitchFamily="34" charset="0"/>
            </a:endParaRPr>
          </a:p>
          <a:p>
            <a:pPr>
              <a:buNone/>
            </a:pPr>
            <a:r>
              <a:rPr lang="en-US" sz="8000" dirty="0">
                <a:latin typeface="Arial" panose="020B0604020202020204" pitchFamily="34" charset="0"/>
              </a:rPr>
              <a:t>The presence of a POLST form </a:t>
            </a:r>
            <a:r>
              <a:rPr lang="en-US" sz="8000" u="sng" dirty="0">
                <a:latin typeface="Arial" panose="020B0604020202020204" pitchFamily="34" charset="0"/>
              </a:rPr>
              <a:t>DOES NOT</a:t>
            </a:r>
            <a:r>
              <a:rPr lang="en-US" sz="8000" dirty="0">
                <a:latin typeface="Arial" panose="020B0604020202020204" pitchFamily="34" charset="0"/>
              </a:rPr>
              <a:t> mean DNR. Patients can use a POLST Form to indicate “Attempt Resuscitation” as well as “Do Not Attempt Resuscitation”.</a:t>
            </a:r>
          </a:p>
          <a:p>
            <a:endParaRPr lang="en-US" dirty="0"/>
          </a:p>
        </p:txBody>
      </p:sp>
      <p:pic>
        <p:nvPicPr>
          <p:cNvPr id="4" name="Picture 3"/>
          <p:cNvPicPr>
            <a:picLocks noChangeAspect="1"/>
          </p:cNvPicPr>
          <p:nvPr/>
        </p:nvPicPr>
        <p:blipFill>
          <a:blip r:embed="rId3" cstate="print"/>
          <a:stretch>
            <a:fillRect/>
          </a:stretch>
        </p:blipFill>
        <p:spPr>
          <a:xfrm>
            <a:off x="6613" y="1447800"/>
            <a:ext cx="9152627" cy="1028847"/>
          </a:xfrm>
          <a:prstGeom prst="rect">
            <a:avLst/>
          </a:prstGeom>
        </p:spPr>
      </p:pic>
      <p:sp>
        <p:nvSpPr>
          <p:cNvPr id="5" name="Rectangle 4">
            <a:extLst>
              <a:ext uri="{FF2B5EF4-FFF2-40B4-BE49-F238E27FC236}">
                <a16:creationId xmlns:a16="http://schemas.microsoft.com/office/drawing/2014/main" id="{102B1D85-793A-48FF-931F-7724D0A6B07C}"/>
              </a:ext>
            </a:extLst>
          </p:cNvPr>
          <p:cNvSpPr/>
          <p:nvPr/>
        </p:nvSpPr>
        <p:spPr>
          <a:xfrm>
            <a:off x="749300" y="4724400"/>
            <a:ext cx="7391400" cy="1578894"/>
          </a:xfrm>
          <a:prstGeom prst="rect">
            <a:avLst/>
          </a:prstGeom>
        </p:spPr>
        <p:txBody>
          <a:bodyPr wrap="square">
            <a:spAutoFit/>
          </a:bodyPr>
          <a:lstStyle/>
          <a:p>
            <a:pPr marL="342900" marR="0" lvl="0" indent="-342900" algn="l" defTabSz="457200" rtl="0" eaLnBrk="1" fontAlgn="base" latinLnBrk="0" hangingPunct="1">
              <a:lnSpc>
                <a:spcPct val="90000"/>
              </a:lnSpc>
              <a:spcBef>
                <a:spcPts val="0"/>
              </a:spcBef>
              <a:spcAft>
                <a:spcPct val="0"/>
              </a:spcAft>
              <a:buClrTx/>
              <a:buSzTx/>
              <a:buFontTx/>
              <a:buNone/>
              <a:tabLst/>
              <a:defRPr/>
            </a:pPr>
            <a:r>
              <a:rPr kumimoji="0" lang="en-US" sz="2400" b="0" i="0" u="none" strike="noStrike" kern="1200" cap="none" spc="0" normalizeH="0" baseline="0" noProof="0" dirty="0">
                <a:ln>
                  <a:noFill/>
                </a:ln>
                <a:solidFill>
                  <a:srgbClr val="E6E6E6">
                    <a:lumMod val="10000"/>
                  </a:srgbClr>
                </a:solidFill>
                <a:effectLst/>
                <a:uLnTx/>
                <a:uFillTx/>
                <a:latin typeface="Arial" pitchFamily="34" charset="0"/>
                <a:ea typeface="+mn-ea"/>
                <a:cs typeface="Arial" pitchFamily="34" charset="0"/>
              </a:rPr>
              <a:t>	</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If “Attempt Resuscitation/CPR” box checked: Start CPR and full cardiac arrest care per local protocol. </a:t>
            </a:r>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endParaRPr>
          </a:p>
          <a:p>
            <a:pPr marL="347472" marR="0" lvl="0" indent="-347472" algn="l" defTabSz="457200" rtl="0" eaLnBrk="1" fontAlgn="base" latinLnBrk="0" hangingPunct="1">
              <a:lnSpc>
                <a:spcPct val="90000"/>
              </a:lnSpc>
              <a:spcBef>
                <a:spcPts val="1800"/>
              </a:spcBef>
              <a:spcAft>
                <a:spcPct val="0"/>
              </a:spcAft>
              <a:buClrTx/>
              <a:buSzTx/>
              <a:buFontTx/>
              <a:buNone/>
              <a:tabLst/>
              <a:defRPr/>
            </a:pP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rPr>
              <a:t>	I</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f “DNR” box checked: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Do</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NOT</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mn-ea"/>
                <a:cs typeface="Arial" panose="020B0604020202020204" pitchFamily="34" charset="0"/>
              </a:rPr>
              <a:t> begin CPR.</a:t>
            </a:r>
          </a:p>
        </p:txBody>
      </p:sp>
      <p:pic>
        <p:nvPicPr>
          <p:cNvPr id="6" name="Picture 14" descr="11756289_s.jpg">
            <a:extLst>
              <a:ext uri="{FF2B5EF4-FFF2-40B4-BE49-F238E27FC236}">
                <a16:creationId xmlns:a16="http://schemas.microsoft.com/office/drawing/2014/main" id="{0F75D8DF-2AEB-44A9-BC8B-BDD49D0F2350}"/>
              </a:ext>
            </a:extLst>
          </p:cNvPr>
          <p:cNvPicPr>
            <a:picLocks noChangeAspect="1"/>
          </p:cNvPicPr>
          <p:nvPr/>
        </p:nvPicPr>
        <p:blipFill>
          <a:blip r:embed="rId4" cstate="print"/>
          <a:srcRect l="5232" t="58354" r="56395" b="11720"/>
          <a:stretch>
            <a:fillRect/>
          </a:stretch>
        </p:blipFill>
        <p:spPr bwMode="auto">
          <a:xfrm>
            <a:off x="571500" y="4912643"/>
            <a:ext cx="457200" cy="415925"/>
          </a:xfrm>
          <a:prstGeom prst="rect">
            <a:avLst/>
          </a:prstGeom>
          <a:noFill/>
          <a:ln w="9525">
            <a:noFill/>
            <a:miter lim="800000"/>
            <a:headEnd/>
            <a:tailEnd/>
          </a:ln>
        </p:spPr>
      </p:pic>
      <p:pic>
        <p:nvPicPr>
          <p:cNvPr id="7" name="Picture 15" descr="11756289_s.jpg">
            <a:extLst>
              <a:ext uri="{FF2B5EF4-FFF2-40B4-BE49-F238E27FC236}">
                <a16:creationId xmlns:a16="http://schemas.microsoft.com/office/drawing/2014/main" id="{A3694BFA-3E46-47FB-8D0C-8C8812E58B76}"/>
              </a:ext>
            </a:extLst>
          </p:cNvPr>
          <p:cNvPicPr>
            <a:picLocks noChangeAspect="1"/>
          </p:cNvPicPr>
          <p:nvPr/>
        </p:nvPicPr>
        <p:blipFill>
          <a:blip r:embed="rId4" cstate="print"/>
          <a:srcRect l="55814" t="58354" r="7558" b="10223"/>
          <a:stretch>
            <a:fillRect/>
          </a:stretch>
        </p:blipFill>
        <p:spPr bwMode="auto">
          <a:xfrm>
            <a:off x="571500" y="5846094"/>
            <a:ext cx="457200" cy="457200"/>
          </a:xfrm>
          <a:prstGeom prst="rect">
            <a:avLst/>
          </a:prstGeom>
          <a:noFill/>
          <a:ln w="9525">
            <a:noFill/>
            <a:miter lim="800000"/>
            <a:headEnd/>
            <a:tailEnd/>
          </a:ln>
        </p:spPr>
      </p:pic>
    </p:spTree>
    <p:extLst>
      <p:ext uri="{BB962C8B-B14F-4D97-AF65-F5344CB8AC3E}">
        <p14:creationId xmlns:p14="http://schemas.microsoft.com/office/powerpoint/2010/main" val="1996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37098" y="74717"/>
            <a:ext cx="8229600" cy="1143000"/>
          </a:xfrm>
        </p:spPr>
        <p:txBody>
          <a:bodyPr>
            <a:normAutofit/>
          </a:bodyPr>
          <a:lstStyle/>
          <a:p>
            <a:pPr algn="l"/>
            <a:r>
              <a:rPr lang="en-US" b="1" dirty="0">
                <a:latin typeface="Arial" panose="020B0604020202020204" pitchFamily="34" charset="0"/>
                <a:cs typeface="Arial" panose="020B0604020202020204" pitchFamily="34" charset="0"/>
              </a:rPr>
              <a:t>Acceptable Options for a Valid Form</a:t>
            </a:r>
          </a:p>
        </p:txBody>
      </p:sp>
      <p:grpSp>
        <p:nvGrpSpPr>
          <p:cNvPr id="6" name="Group 5">
            <a:extLst>
              <a:ext uri="{FF2B5EF4-FFF2-40B4-BE49-F238E27FC236}">
                <a16:creationId xmlns:a16="http://schemas.microsoft.com/office/drawing/2014/main" id="{324D56F2-4313-4801-80AD-079E35240D50}"/>
              </a:ext>
            </a:extLst>
          </p:cNvPr>
          <p:cNvGrpSpPr/>
          <p:nvPr/>
        </p:nvGrpSpPr>
        <p:grpSpPr>
          <a:xfrm>
            <a:off x="966208" y="1676400"/>
            <a:ext cx="7211584" cy="4096803"/>
            <a:chOff x="560816" y="1694397"/>
            <a:chExt cx="7580903" cy="4495800"/>
          </a:xfrm>
        </p:grpSpPr>
        <p:sp>
          <p:nvSpPr>
            <p:cNvPr id="44" name="Rectangle 43"/>
            <p:cNvSpPr/>
            <p:nvPr/>
          </p:nvSpPr>
          <p:spPr>
            <a:xfrm>
              <a:off x="4245837" y="1694397"/>
              <a:ext cx="3895882"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Rectangle 42"/>
            <p:cNvSpPr/>
            <p:nvPr/>
          </p:nvSpPr>
          <p:spPr>
            <a:xfrm>
              <a:off x="560816" y="1694397"/>
              <a:ext cx="2438400" cy="4495800"/>
            </a:xfrm>
            <a:prstGeom prst="rect">
              <a:avLst/>
            </a:prstGeom>
            <a:solidFill>
              <a:schemeClr val="bg1">
                <a:lumMod val="85000"/>
              </a:schemeClr>
            </a:solidFill>
            <a:ln>
              <a:solidFill>
                <a:schemeClr val="bg1">
                  <a:lumMod val="85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 name="Group 31"/>
            <p:cNvGrpSpPr/>
            <p:nvPr/>
          </p:nvGrpSpPr>
          <p:grpSpPr>
            <a:xfrm>
              <a:off x="914983" y="2545149"/>
              <a:ext cx="1757779" cy="870012"/>
              <a:chOff x="896645" y="1846539"/>
              <a:chExt cx="1757779" cy="870012"/>
            </a:xfrm>
            <a:solidFill>
              <a:srgbClr val="0070C0"/>
            </a:solidFill>
          </p:grpSpPr>
          <p:sp>
            <p:nvSpPr>
              <p:cNvPr id="8" name="Rounded Rectangle 7"/>
              <p:cNvSpPr/>
              <p:nvPr/>
            </p:nvSpPr>
            <p:spPr>
              <a:xfrm>
                <a:off x="896645" y="1846539"/>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TextBox 12"/>
              <p:cNvSpPr txBox="1"/>
              <p:nvPr/>
            </p:nvSpPr>
            <p:spPr>
              <a:xfrm>
                <a:off x="896646" y="2057400"/>
                <a:ext cx="1694154" cy="40530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Yes! Do CPR</a:t>
                </a:r>
              </a:p>
            </p:txBody>
          </p:sp>
        </p:grpSp>
        <p:grpSp>
          <p:nvGrpSpPr>
            <p:cNvPr id="3" name="Group 34"/>
            <p:cNvGrpSpPr/>
            <p:nvPr/>
          </p:nvGrpSpPr>
          <p:grpSpPr>
            <a:xfrm>
              <a:off x="4574308" y="5468764"/>
              <a:ext cx="3362520" cy="575568"/>
              <a:chOff x="4400916" y="4173364"/>
              <a:chExt cx="3107185" cy="575568"/>
            </a:xfrm>
            <a:solidFill>
              <a:srgbClr val="0070C0"/>
            </a:solidFill>
          </p:grpSpPr>
          <p:sp>
            <p:nvSpPr>
              <p:cNvPr id="10" name="Rounded Rectangle 9"/>
              <p:cNvSpPr/>
              <p:nvPr/>
            </p:nvSpPr>
            <p:spPr>
              <a:xfrm>
                <a:off x="4400916" y="4173364"/>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4445481" y="4286148"/>
                <a:ext cx="3027286" cy="371526"/>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Comfort-Focused Treatment </a:t>
                </a:r>
              </a:p>
            </p:txBody>
          </p:sp>
        </p:grpSp>
        <p:grpSp>
          <p:nvGrpSpPr>
            <p:cNvPr id="4" name="Group 35"/>
            <p:cNvGrpSpPr/>
            <p:nvPr/>
          </p:nvGrpSpPr>
          <p:grpSpPr>
            <a:xfrm>
              <a:off x="4567551" y="4693694"/>
              <a:ext cx="3386020" cy="576072"/>
              <a:chOff x="4284215" y="4834632"/>
              <a:chExt cx="3107185" cy="575568"/>
            </a:xfrm>
            <a:solidFill>
              <a:srgbClr val="0070C0"/>
            </a:solidFill>
          </p:grpSpPr>
          <p:sp>
            <p:nvSpPr>
              <p:cNvPr id="11" name="Rounded Rectangle 10"/>
              <p:cNvSpPr/>
              <p:nvPr/>
            </p:nvSpPr>
            <p:spPr>
              <a:xfrm>
                <a:off x="4284215" y="4834632"/>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p:cNvSpPr txBox="1"/>
              <p:nvPr/>
            </p:nvSpPr>
            <p:spPr>
              <a:xfrm>
                <a:off x="4342651" y="4906411"/>
                <a:ext cx="2893574" cy="472439"/>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Selective Treatment</a:t>
                </a:r>
              </a:p>
            </p:txBody>
          </p:sp>
        </p:grpSp>
        <p:sp>
          <p:nvSpPr>
            <p:cNvPr id="22" name="Left Arrow 21"/>
            <p:cNvSpPr/>
            <p:nvPr/>
          </p:nvSpPr>
          <p:spPr>
            <a:xfrm rot="10800000">
              <a:off x="3216678" y="2666413"/>
              <a:ext cx="886536" cy="548525"/>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9" name="Group 33"/>
            <p:cNvGrpSpPr/>
            <p:nvPr/>
          </p:nvGrpSpPr>
          <p:grpSpPr>
            <a:xfrm>
              <a:off x="895947" y="4513153"/>
              <a:ext cx="1762958" cy="870012"/>
              <a:chOff x="909221" y="4616388"/>
              <a:chExt cx="1762958" cy="870012"/>
            </a:xfrm>
            <a:solidFill>
              <a:srgbClr val="0070C0"/>
            </a:solidFill>
          </p:grpSpPr>
          <p:sp>
            <p:nvSpPr>
              <p:cNvPr id="23" name="Rounded Rectangle 22"/>
              <p:cNvSpPr/>
              <p:nvPr/>
            </p:nvSpPr>
            <p:spPr>
              <a:xfrm>
                <a:off x="914400" y="4616388"/>
                <a:ext cx="1757779" cy="870012"/>
              </a:xfrm>
              <a:prstGeom prst="roundRect">
                <a:avLst/>
              </a:prstGeom>
              <a:gr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badi Extra Light" panose="020B0204020104020204" pitchFamily="34" charset="0"/>
                  <a:ea typeface="+mn-ea"/>
                  <a:cs typeface="+mn-cs"/>
                </a:endParaRPr>
              </a:p>
            </p:txBody>
          </p:sp>
          <p:sp>
            <p:nvSpPr>
              <p:cNvPr id="24" name="TextBox 23"/>
              <p:cNvSpPr txBox="1"/>
              <p:nvPr/>
            </p:nvSpPr>
            <p:spPr>
              <a:xfrm>
                <a:off x="909221" y="4812268"/>
                <a:ext cx="1757779" cy="405302"/>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DNR: No CPR</a:t>
                </a:r>
              </a:p>
            </p:txBody>
          </p:sp>
        </p:grpSp>
        <p:grpSp>
          <p:nvGrpSpPr>
            <p:cNvPr id="12" name="Group 32"/>
            <p:cNvGrpSpPr/>
            <p:nvPr/>
          </p:nvGrpSpPr>
          <p:grpSpPr>
            <a:xfrm>
              <a:off x="4687401" y="2606695"/>
              <a:ext cx="3200400" cy="578363"/>
              <a:chOff x="4267200" y="1981200"/>
              <a:chExt cx="3107185" cy="578363"/>
            </a:xfrm>
            <a:solidFill>
              <a:srgbClr val="DB0962"/>
            </a:solidFill>
          </p:grpSpPr>
          <p:sp>
            <p:nvSpPr>
              <p:cNvPr id="25" name="Rounded Rectangle 24"/>
              <p:cNvSpPr/>
              <p:nvPr/>
            </p:nvSpPr>
            <p:spPr>
              <a:xfrm>
                <a:off x="4267200" y="1981200"/>
                <a:ext cx="3107185" cy="575568"/>
              </a:xfrm>
              <a:prstGeom prst="round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TextBox 25"/>
              <p:cNvSpPr txBox="1"/>
              <p:nvPr/>
            </p:nvSpPr>
            <p:spPr>
              <a:xfrm>
                <a:off x="4267200" y="2052935"/>
                <a:ext cx="3064276" cy="506628"/>
              </a:xfrm>
              <a:prstGeom prst="rect">
                <a:avLst/>
              </a:prstGeom>
              <a:solidFill>
                <a:srgbClr val="0070C0"/>
              </a:solid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uLnTx/>
                    <a:uFillTx/>
                    <a:latin typeface="Arial" panose="020B0604020202020204" pitchFamily="34" charset="0"/>
                    <a:ea typeface="ＭＳ Ｐゴシック" charset="-128"/>
                    <a:cs typeface="Arial" panose="020B0604020202020204" pitchFamily="34" charset="0"/>
                  </a:rPr>
                  <a:t>Full Treatment </a:t>
                </a:r>
              </a:p>
            </p:txBody>
          </p:sp>
        </p:grpSp>
        <p:grpSp>
          <p:nvGrpSpPr>
            <p:cNvPr id="14" name="Group 39"/>
            <p:cNvGrpSpPr/>
            <p:nvPr/>
          </p:nvGrpSpPr>
          <p:grpSpPr>
            <a:xfrm>
              <a:off x="4615543" y="3908402"/>
              <a:ext cx="3316454" cy="578363"/>
              <a:chOff x="4267200" y="1981200"/>
              <a:chExt cx="3107185" cy="578363"/>
            </a:xfrm>
            <a:solidFill>
              <a:srgbClr val="0070C0"/>
            </a:solidFill>
          </p:grpSpPr>
          <p:sp>
            <p:nvSpPr>
              <p:cNvPr id="41" name="Rounded Rectangle 40"/>
              <p:cNvSpPr/>
              <p:nvPr/>
            </p:nvSpPr>
            <p:spPr>
              <a:xfrm>
                <a:off x="4267200" y="1981200"/>
                <a:ext cx="3107185" cy="575568"/>
              </a:xfrm>
              <a:prstGeom prst="roundRect">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TextBox 41"/>
              <p:cNvSpPr txBox="1"/>
              <p:nvPr/>
            </p:nvSpPr>
            <p:spPr>
              <a:xfrm>
                <a:off x="4267200" y="2052935"/>
                <a:ext cx="3064276" cy="506628"/>
              </a:xfrm>
              <a:prstGeom prst="rect">
                <a:avLst/>
              </a:prstGeom>
              <a:grp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ＭＳ Ｐゴシック" charset="-128"/>
                    <a:cs typeface="Arial" panose="020B0604020202020204" pitchFamily="34" charset="0"/>
                  </a:rPr>
                  <a:t>Full Treatment </a:t>
                </a:r>
              </a:p>
            </p:txBody>
          </p:sp>
        </p:grpSp>
        <p:sp>
          <p:nvSpPr>
            <p:cNvPr id="33" name="TextBox 32"/>
            <p:cNvSpPr txBox="1"/>
            <p:nvPr/>
          </p:nvSpPr>
          <p:spPr>
            <a:xfrm>
              <a:off x="783497" y="1839553"/>
              <a:ext cx="2057400" cy="43907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chemeClr val="tx2">
                      <a:lumMod val="25000"/>
                    </a:schemeClr>
                  </a:solidFill>
                  <a:effectLst/>
                  <a:uLnTx/>
                  <a:uFillTx/>
                  <a:latin typeface="Arial" panose="020B0604020202020204" pitchFamily="34" charset="0"/>
                  <a:ea typeface="ＭＳ Ｐゴシック" charset="-128"/>
                  <a:cs typeface="Arial" panose="020B0604020202020204" pitchFamily="34" charset="0"/>
                </a:rPr>
                <a:t>Section A</a:t>
              </a:r>
            </a:p>
          </p:txBody>
        </p:sp>
        <p:sp>
          <p:nvSpPr>
            <p:cNvPr id="34" name="TextBox 33"/>
            <p:cNvSpPr txBox="1"/>
            <p:nvPr/>
          </p:nvSpPr>
          <p:spPr>
            <a:xfrm>
              <a:off x="5121402" y="1809116"/>
              <a:ext cx="2057400" cy="439078"/>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panose="020B0604020202020204" pitchFamily="34" charset="0"/>
                  <a:ea typeface="ＭＳ Ｐゴシック" charset="-128"/>
                  <a:cs typeface="Arial" panose="020B0604020202020204" pitchFamily="34" charset="0"/>
                </a:rPr>
                <a:t>Section B</a:t>
              </a:r>
            </a:p>
          </p:txBody>
        </p:sp>
        <p:sp>
          <p:nvSpPr>
            <p:cNvPr id="32" name="Left Arrow 21">
              <a:extLst>
                <a:ext uri="{FF2B5EF4-FFF2-40B4-BE49-F238E27FC236}">
                  <a16:creationId xmlns:a16="http://schemas.microsoft.com/office/drawing/2014/main" id="{CCC39A27-3836-4CCC-8AEB-D7FFA2C35FC9}"/>
                </a:ext>
              </a:extLst>
            </p:cNvPr>
            <p:cNvSpPr/>
            <p:nvPr/>
          </p:nvSpPr>
          <p:spPr>
            <a:xfrm rot="10800000">
              <a:off x="3199995" y="4658217"/>
              <a:ext cx="919899" cy="579883"/>
            </a:xfrm>
            <a:prstGeom prst="leftArrow">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225882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Section “B”: Medical Interventions</a:t>
            </a:r>
          </a:p>
        </p:txBody>
      </p:sp>
      <p:pic>
        <p:nvPicPr>
          <p:cNvPr id="5" name="Content Placeholder 4"/>
          <p:cNvPicPr>
            <a:picLocks noGrp="1" noChangeAspect="1"/>
          </p:cNvPicPr>
          <p:nvPr>
            <p:ph idx="4294967295"/>
          </p:nvPr>
        </p:nvPicPr>
        <p:blipFill>
          <a:blip r:embed="rId3" cstate="print"/>
          <a:stretch>
            <a:fillRect/>
          </a:stretch>
        </p:blipFill>
        <p:spPr>
          <a:xfrm>
            <a:off x="0" y="1501775"/>
            <a:ext cx="8229600" cy="2520950"/>
          </a:xfrm>
          <a:prstGeom prst="rect">
            <a:avLst/>
          </a:prstGeom>
        </p:spPr>
      </p:pic>
      <p:sp>
        <p:nvSpPr>
          <p:cNvPr id="6" name="Rectangle 5"/>
          <p:cNvSpPr/>
          <p:nvPr/>
        </p:nvSpPr>
        <p:spPr>
          <a:xfrm>
            <a:off x="376989" y="4191000"/>
            <a:ext cx="7848600" cy="1717393"/>
          </a:xfrm>
          <a:prstGeom prst="rect">
            <a:avLst/>
          </a:prstGeom>
        </p:spPr>
        <p:txBody>
          <a:bodyPr wrap="square">
            <a:spAutoFit/>
          </a:bodyPr>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Section B documents what a person wishes to occur if they are found </a:t>
            </a:r>
            <a:r>
              <a:rPr kumimoji="0" lang="en-US" sz="1800" b="1" i="0" u="none" strike="noStrike" kern="1200" cap="none" spc="0" normalizeH="0" baseline="0" noProof="0" dirty="0">
                <a:ln>
                  <a:noFill/>
                </a:ln>
                <a:solidFill>
                  <a:srgbClr val="DB0962"/>
                </a:solidFill>
                <a:effectLst/>
                <a:uLnTx/>
                <a:uFillTx/>
                <a:latin typeface="Arial" panose="020B0604020202020204" pitchFamily="34" charset="0"/>
                <a:ea typeface="ＭＳ Ｐゴシック" pitchFamily="-97" charset="-128"/>
                <a:cs typeface="Arial" panose="020B0604020202020204" pitchFamily="34" charset="0"/>
              </a:rPr>
              <a:t>with a pulse and/or breathing present </a:t>
            </a: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but unable to communicate; cardiac arrest may occur shortly. </a:t>
            </a: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97" charset="-128"/>
                <a:cs typeface="Arial" panose="020B0604020202020204" pitchFamily="34" charset="0"/>
              </a:rPr>
              <a:t>a pulse and/or are breathing:</a:t>
            </a:r>
          </a:p>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0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800" b="0" i="0" u="none" strike="noStrike" kern="1200" cap="none" spc="0" normalizeH="0" baseline="0" noProof="0" dirty="0">
                <a:ln>
                  <a:noFill/>
                </a:ln>
                <a:solidFill>
                  <a:srgbClr val="4F81BD">
                    <a:lumMod val="10000"/>
                  </a:srgbClr>
                </a:solidFill>
                <a:effectLst/>
                <a:uLnTx/>
                <a:uFillTx/>
                <a:latin typeface="Arial" panose="020B0604020202020204" pitchFamily="34" charset="0"/>
                <a:ea typeface="ＭＳ Ｐゴシック" pitchFamily="-97" charset="-128"/>
                <a:cs typeface="Arial" panose="020B0604020202020204" pitchFamily="34" charset="0"/>
              </a:rPr>
              <a:t>The checked box explains patient’s goal for treatment and specifies which treatments the patient wants to have and avoid.</a:t>
            </a:r>
          </a:p>
        </p:txBody>
      </p:sp>
    </p:spTree>
    <p:extLst>
      <p:ext uri="{BB962C8B-B14F-4D97-AF65-F5344CB8AC3E}">
        <p14:creationId xmlns:p14="http://schemas.microsoft.com/office/powerpoint/2010/main" val="56247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10" name="Left Arrow 9"/>
          <p:cNvSpPr/>
          <p:nvPr/>
        </p:nvSpPr>
        <p:spPr>
          <a:xfrm rot="8401763">
            <a:off x="406119" y="2152018"/>
            <a:ext cx="701333" cy="239698"/>
          </a:xfrm>
          <a:prstGeom prst="leftArrow">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3064374C-D3D1-471C-9CDC-71581C032FE4}"/>
              </a:ext>
            </a:extLst>
          </p:cNvPr>
          <p:cNvSpPr/>
          <p:nvPr/>
        </p:nvSpPr>
        <p:spPr>
          <a:xfrm>
            <a:off x="1117069" y="1715531"/>
            <a:ext cx="7317700" cy="685800"/>
          </a:xfrm>
          <a:prstGeom prst="roundRect">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1FB3C41B-F7F7-40CC-B914-4F36B7C5BAF3}"/>
              </a:ext>
            </a:extLst>
          </p:cNvPr>
          <p:cNvSpPr txBox="1"/>
          <p:nvPr/>
        </p:nvSpPr>
        <p:spPr>
          <a:xfrm>
            <a:off x="307966" y="4355814"/>
            <a:ext cx="8428147" cy="224676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Full Treatment: </a:t>
            </a:r>
            <a:r>
              <a:rPr kumimoji="0" lang="en-US" sz="2000" b="1" i="1"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Transfer me to the hospital and provide all appropriate treatment. I want to live as long as possible.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Must be selected when selecting CPR in section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Either box may be marked in Section 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E6E6">
                  <a:lumMod val="25000"/>
                </a:srgbClr>
              </a:solidFill>
              <a:effectLst/>
              <a:uLnTx/>
              <a:uFillTx/>
              <a:latin typeface="Calibri"/>
              <a:ea typeface="+mn-ea"/>
              <a:cs typeface="+mn-cs"/>
            </a:endParaRPr>
          </a:p>
        </p:txBody>
      </p:sp>
    </p:spTree>
    <p:extLst>
      <p:ext uri="{BB962C8B-B14F-4D97-AF65-F5344CB8AC3E}">
        <p14:creationId xmlns:p14="http://schemas.microsoft.com/office/powerpoint/2010/main" val="15887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dirty="0"/>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9" name="Left Arrow 8"/>
          <p:cNvSpPr/>
          <p:nvPr/>
        </p:nvSpPr>
        <p:spPr>
          <a:xfrm rot="8530465">
            <a:off x="387717" y="2780668"/>
            <a:ext cx="701333" cy="239698"/>
          </a:xfrm>
          <a:prstGeom prst="leftArrow">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4306FCD6-D898-4725-A7FD-92478014C69C}"/>
              </a:ext>
            </a:extLst>
          </p:cNvPr>
          <p:cNvSpPr/>
          <p:nvPr/>
        </p:nvSpPr>
        <p:spPr>
          <a:xfrm>
            <a:off x="1111121" y="2237014"/>
            <a:ext cx="7423279" cy="914400"/>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687A8868-B716-46FA-A095-420D66679554}"/>
              </a:ext>
            </a:extLst>
          </p:cNvPr>
          <p:cNvSpPr txBox="1"/>
          <p:nvPr/>
        </p:nvSpPr>
        <p:spPr>
          <a:xfrm>
            <a:off x="265718" y="4332243"/>
            <a:ext cx="8490382" cy="2123658"/>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Selective Treatment</a:t>
            </a:r>
            <a:r>
              <a:rPr kumimoji="0" lang="en-US" sz="2000" b="1" i="1"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Transfer me to the hospital for medical treatment, but I do not want to be on the ventilator.</a:t>
            </a:r>
            <a:endPar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Person could receive treatments such as: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IV fluids; IV meds as appropriate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May use CPAP, BiPAP, BVM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ea typeface="+mn-ea"/>
                <a:cs typeface="Arial" panose="020B0604020202020204" pitchFamily="34" charset="0"/>
              </a:rPr>
              <a:t>Other treatments as needed to return to “baseline”</a:t>
            </a:r>
          </a:p>
        </p:txBody>
      </p:sp>
    </p:spTree>
    <p:extLst>
      <p:ext uri="{BB962C8B-B14F-4D97-AF65-F5344CB8AC3E}">
        <p14:creationId xmlns:p14="http://schemas.microsoft.com/office/powerpoint/2010/main" val="73006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stretch>
            <a:fillRect/>
          </a:stretch>
        </p:blipFill>
        <p:spPr>
          <a:xfrm>
            <a:off x="396503" y="1537633"/>
            <a:ext cx="8481779" cy="2646314"/>
          </a:xfrm>
          <a:prstGeom prst="rect">
            <a:avLst/>
          </a:prstGeom>
        </p:spPr>
      </p:pic>
      <p:sp>
        <p:nvSpPr>
          <p:cNvPr id="5" name="Title 4"/>
          <p:cNvSpPr>
            <a:spLocks noGrp="1"/>
          </p:cNvSpPr>
          <p:nvPr>
            <p:ph type="title"/>
          </p:nvPr>
        </p:nvSpPr>
        <p:spPr/>
        <p:txBody>
          <a:bodyPr>
            <a:noAutofit/>
          </a:bodyPr>
          <a:lstStyle/>
          <a:p>
            <a:pPr algn="l"/>
            <a:r>
              <a:rPr lang="en-US" b="1" dirty="0">
                <a:latin typeface="Arial" panose="020B0604020202020204" pitchFamily="34" charset="0"/>
                <a:cs typeface="Arial" panose="020B0604020202020204" pitchFamily="34" charset="0"/>
              </a:rPr>
              <a:t>Section “B”: Medical Interventions</a:t>
            </a: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11" name="Content Placeholder 3"/>
          <p:cNvSpPr txBox="1">
            <a:spLocks/>
          </p:cNvSpPr>
          <p:nvPr/>
        </p:nvSpPr>
        <p:spPr>
          <a:xfrm>
            <a:off x="387900" y="4494442"/>
            <a:ext cx="8046868" cy="2114550"/>
          </a:xfrm>
          <a:prstGeom prst="rect">
            <a:avLst/>
          </a:prstGeom>
        </p:spPr>
        <p:txBody>
          <a:bodyPr/>
          <a:lstStyle/>
          <a:p>
            <a:pPr marL="0" marR="0" lvl="0" indent="0" algn="l" defTabSz="457200" rtl="0" eaLnBrk="1" fontAlgn="base" latinLnBrk="0" hangingPunct="1">
              <a:lnSpc>
                <a:spcPct val="100000"/>
              </a:lnSpc>
              <a:spcBef>
                <a:spcPct val="20000"/>
              </a:spcBef>
              <a:spcAft>
                <a:spcPct val="0"/>
              </a:spcAft>
              <a:buClrTx/>
              <a:buSzTx/>
              <a:buFontTx/>
              <a:buNone/>
              <a:tabLst/>
              <a:defRPr/>
            </a:pPr>
            <a:endParaRPr kumimoji="0" lang="en-US" sz="1600" b="0" i="0" u="none" strike="noStrike" kern="1200" cap="none" spc="0" normalizeH="0" baseline="0" noProof="0" dirty="0">
              <a:ln>
                <a:noFill/>
              </a:ln>
              <a:solidFill>
                <a:srgbClr val="E6E6E6">
                  <a:lumMod val="10000"/>
                </a:srgbClr>
              </a:solidFill>
              <a:effectLst/>
              <a:uLnTx/>
              <a:uFillTx/>
              <a:latin typeface="Abadi Extra Light" panose="020B0204020104020204" pitchFamily="34" charset="0"/>
              <a:ea typeface="ＭＳ Ｐゴシック" pitchFamily="-97" charset="-128"/>
              <a:cs typeface="+mn-cs"/>
            </a:endParaRPr>
          </a:p>
        </p:txBody>
      </p:sp>
      <p:sp>
        <p:nvSpPr>
          <p:cNvPr id="7" name="Left Arrow 6"/>
          <p:cNvSpPr/>
          <p:nvPr/>
        </p:nvSpPr>
        <p:spPr>
          <a:xfrm rot="8514553">
            <a:off x="395761" y="3531896"/>
            <a:ext cx="701333" cy="239698"/>
          </a:xfrm>
          <a:prstGeom prst="leftArrow">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ounded Rectangle 5">
            <a:extLst>
              <a:ext uri="{FF2B5EF4-FFF2-40B4-BE49-F238E27FC236}">
                <a16:creationId xmlns:a16="http://schemas.microsoft.com/office/drawing/2014/main" id="{9E043C6A-9767-4181-9236-C351BF9D3C14}"/>
              </a:ext>
            </a:extLst>
          </p:cNvPr>
          <p:cNvSpPr/>
          <p:nvPr/>
        </p:nvSpPr>
        <p:spPr>
          <a:xfrm>
            <a:off x="1104954" y="3149600"/>
            <a:ext cx="7429446" cy="83820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7A41CEAD-1A68-467E-8DAC-5F448BD363D2}"/>
              </a:ext>
            </a:extLst>
          </p:cNvPr>
          <p:cNvSpPr/>
          <p:nvPr/>
        </p:nvSpPr>
        <p:spPr>
          <a:xfrm>
            <a:off x="423526" y="4534147"/>
            <a:ext cx="8110874" cy="126188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Comfort-Focused Treatment</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 want to be as comfortable as possible where I am but transfer me to the hospital if my pain or symptoms cannot be alleviated.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523632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Section “B”: Comfort Focused Treatment</a:t>
            </a:r>
          </a:p>
        </p:txBody>
      </p:sp>
      <p:sp>
        <p:nvSpPr>
          <p:cNvPr id="2" name="Content Placeholder 1"/>
          <p:cNvSpPr>
            <a:spLocks noGrp="1"/>
          </p:cNvSpPr>
          <p:nvPr>
            <p:ph idx="1"/>
          </p:nvPr>
        </p:nvSpPr>
        <p:spPr/>
        <p:txBody>
          <a:bodyPr>
            <a:normAutofit/>
          </a:bodyPr>
          <a:lstStyle/>
          <a:p>
            <a:pPr marL="0" indent="0">
              <a:buNone/>
            </a:pPr>
            <a:r>
              <a:rPr lang="en-US" sz="2400" dirty="0">
                <a:latin typeface="Arial" panose="020B0604020202020204" pitchFamily="34" charset="0"/>
              </a:rPr>
              <a:t>“Comfort-focused treatment” requires a clear explanation to the patient/substitute decision-maker:</a:t>
            </a:r>
            <a:endParaRPr lang="en-US" sz="2400" b="1" dirty="0">
              <a:latin typeface="Arial" panose="020B0604020202020204" pitchFamily="34" charset="0"/>
            </a:endParaRPr>
          </a:p>
          <a:p>
            <a:endParaRPr lang="en-US" sz="1400" dirty="0">
              <a:solidFill>
                <a:srgbClr val="FF0000"/>
              </a:solidFill>
              <a:latin typeface="Arial" panose="020B0604020202020204" pitchFamily="34" charset="0"/>
            </a:endParaRPr>
          </a:p>
          <a:p>
            <a:r>
              <a:rPr lang="en-US" sz="2400" dirty="0">
                <a:latin typeface="Arial" panose="020B0604020202020204" pitchFamily="34" charset="0"/>
              </a:rPr>
              <a:t>Regardless of the option selected in section B, treatment  for comfort is always provided – </a:t>
            </a:r>
            <a:r>
              <a:rPr lang="en-US" sz="2400" b="1" dirty="0">
                <a:solidFill>
                  <a:srgbClr val="DB0962"/>
                </a:solidFill>
                <a:latin typeface="Arial" panose="020B0604020202020204" pitchFamily="34" charset="0"/>
              </a:rPr>
              <a:t>we never do nothing!</a:t>
            </a:r>
          </a:p>
          <a:p>
            <a:endParaRPr lang="en-US" sz="1400" dirty="0">
              <a:latin typeface="Arial" panose="020B0604020202020204" pitchFamily="34" charset="0"/>
            </a:endParaRPr>
          </a:p>
          <a:p>
            <a:r>
              <a:rPr lang="en-US" sz="2400" dirty="0">
                <a:latin typeface="Arial" panose="020B0604020202020204" pitchFamily="34" charset="0"/>
              </a:rPr>
              <a:t>For example, if a person is choking, suction, manual treatment of airway, Heimlich maneuver would be implemented: </a:t>
            </a:r>
          </a:p>
          <a:p>
            <a:pPr marL="0" indent="0">
              <a:buNone/>
            </a:pPr>
            <a:endParaRPr lang="en-US" sz="2400" dirty="0">
              <a:latin typeface="Arial" panose="020B0604020202020204" pitchFamily="34" charset="0"/>
            </a:endParaRPr>
          </a:p>
          <a:p>
            <a:pPr marL="0" indent="0">
              <a:buNone/>
            </a:pPr>
            <a:r>
              <a:rPr lang="en-US" sz="2400" b="1" dirty="0">
                <a:latin typeface="Arial" panose="020B0604020202020204" pitchFamily="34" charset="0"/>
              </a:rPr>
              <a:t>Choking is </a:t>
            </a:r>
            <a:r>
              <a:rPr lang="en-US" sz="2400" b="1" u="sng" dirty="0">
                <a:latin typeface="Arial" panose="020B0604020202020204" pitchFamily="34" charset="0"/>
              </a:rPr>
              <a:t>NOT COMFORTABLE</a:t>
            </a:r>
            <a:r>
              <a:rPr lang="en-US" sz="2400" b="1" dirty="0">
                <a:latin typeface="Arial" panose="020B0604020202020204" pitchFamily="34" charset="0"/>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Section “B”: Medical Interventions</a:t>
            </a:r>
          </a:p>
        </p:txBody>
      </p:sp>
      <p:pic>
        <p:nvPicPr>
          <p:cNvPr id="4" name="Content Placeholder 3"/>
          <p:cNvPicPr>
            <a:picLocks noGrp="1" noChangeAspect="1"/>
          </p:cNvPicPr>
          <p:nvPr>
            <p:ph idx="1"/>
          </p:nvPr>
        </p:nvPicPr>
        <p:blipFill>
          <a:blip r:embed="rId3" cstate="print"/>
          <a:stretch>
            <a:fillRect/>
          </a:stretch>
        </p:blipFill>
        <p:spPr>
          <a:xfrm>
            <a:off x="187890" y="1600200"/>
            <a:ext cx="8229600" cy="2521009"/>
          </a:xfrm>
          <a:prstGeom prst="rect">
            <a:avLst/>
          </a:prstGeom>
        </p:spPr>
      </p:pic>
      <p:sp>
        <p:nvSpPr>
          <p:cNvPr id="5" name="Rectangle 4"/>
          <p:cNvSpPr/>
          <p:nvPr/>
        </p:nvSpPr>
        <p:spPr>
          <a:xfrm>
            <a:off x="914400" y="4800600"/>
            <a:ext cx="7848600" cy="646331"/>
          </a:xfrm>
          <a:prstGeom prst="rect">
            <a:avLst/>
          </a:prstGeom>
        </p:spPr>
        <p:txBody>
          <a:bodyPr wrap="square">
            <a:spAutoFit/>
          </a:bodyPr>
          <a:lstStyle/>
          <a:p>
            <a:pPr marL="0" marR="0" lvl="0" indent="0" algn="l" defTabSz="914400" rtl="0" eaLnBrk="1" fontAlgn="auto" latinLnBrk="0" hangingPunct="1">
              <a:lnSpc>
                <a:spcPct val="90000"/>
              </a:lnSpc>
              <a:spcBef>
                <a:spcPct val="20000"/>
              </a:spcBef>
              <a:spcAft>
                <a:spcPts val="0"/>
              </a:spcAft>
              <a:buClrTx/>
              <a:buSzTx/>
              <a:buFontTx/>
              <a:buNone/>
              <a:tabLst/>
              <a:defRPr/>
            </a:pPr>
            <a:r>
              <a:rPr kumimoji="0" lang="en-US" sz="2000" b="1" i="0" u="none" strike="noStrike" kern="1200" cap="none" spc="0" normalizeH="0" baseline="0" noProof="0" dirty="0">
                <a:ln>
                  <a:noFill/>
                </a:ln>
                <a:solidFill>
                  <a:schemeClr val="tx2">
                    <a:lumMod val="25000"/>
                  </a:schemeClr>
                </a:solidFill>
                <a:effectLst/>
                <a:uLnTx/>
                <a:uFillTx/>
                <a:latin typeface="Arial" panose="020B0604020202020204" pitchFamily="34" charset="0"/>
                <a:ea typeface="ＭＳ Ｐゴシック" pitchFamily="-97" charset="-128"/>
                <a:cs typeface="Arial" panose="020B0604020202020204" pitchFamily="34" charset="0"/>
              </a:rPr>
              <a:t>Optional Additional Orders </a:t>
            </a:r>
            <a:r>
              <a:rPr kumimoji="0" lang="en-US" sz="20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97" charset="-128"/>
                <a:cs typeface="Arial" panose="020B0604020202020204" pitchFamily="34" charset="0"/>
              </a:rPr>
              <a:t>- </a:t>
            </a:r>
            <a:r>
              <a:rPr kumimoji="0" lang="en-US" sz="20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ＭＳ Ｐゴシック" pitchFamily="-97" charset="-128"/>
                <a:cs typeface="Arial" panose="020B0604020202020204" pitchFamily="34" charset="0"/>
              </a:rPr>
              <a:t>used to customize form for individual medical conditions when necessary</a:t>
            </a:r>
          </a:p>
        </p:txBody>
      </p:sp>
      <p:sp>
        <p:nvSpPr>
          <p:cNvPr id="7" name="Oval 6"/>
          <p:cNvSpPr/>
          <p:nvPr/>
        </p:nvSpPr>
        <p:spPr>
          <a:xfrm>
            <a:off x="762000" y="3680548"/>
            <a:ext cx="2514600" cy="540396"/>
          </a:xfrm>
          <a:prstGeom prst="ellipse">
            <a:avLst/>
          </a:prstGeom>
          <a:noFill/>
          <a:ln w="57150">
            <a:solidFill>
              <a:srgbClr val="DB0962"/>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87156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p:cNvPicPr>
            <a:picLocks noChangeAspect="1"/>
          </p:cNvPicPr>
          <p:nvPr/>
        </p:nvPicPr>
        <p:blipFill>
          <a:blip r:embed="rId3" cstate="print"/>
          <a:stretch>
            <a:fillRect/>
          </a:stretch>
        </p:blipFill>
        <p:spPr>
          <a:xfrm>
            <a:off x="208254" y="1637586"/>
            <a:ext cx="8727491" cy="988040"/>
          </a:xfrm>
          <a:prstGeom prst="rect">
            <a:avLst/>
          </a:prstGeom>
        </p:spPr>
      </p:pic>
      <p:sp>
        <p:nvSpPr>
          <p:cNvPr id="5" name="Title 4"/>
          <p:cNvSpPr>
            <a:spLocks noGrp="1"/>
          </p:cNvSpPr>
          <p:nvPr>
            <p:ph type="title"/>
          </p:nvPr>
        </p:nvSpPr>
        <p:spPr/>
        <p:txBody>
          <a:bodyPr>
            <a:noAutofit/>
          </a:bodyPr>
          <a:lstStyle/>
          <a:p>
            <a:pPr algn="l"/>
            <a:r>
              <a:rPr lang="en-US" dirty="0"/>
              <a:t>Section C: Medically Administered Nutrition</a:t>
            </a:r>
          </a:p>
        </p:txBody>
      </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D9360-CC6F-4C0D-8960-578C7FFE388A}" type="slidenum">
              <a:rPr kumimoji="0" lang="da-DK"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a-DK" sz="1200" b="0" i="0" u="none" strike="noStrike" kern="1200" cap="none" spc="0" normalizeH="0" baseline="0" noProof="0">
              <a:ln>
                <a:noFill/>
              </a:ln>
              <a:solidFill>
                <a:prstClr val="white"/>
              </a:solidFill>
              <a:effectLst/>
              <a:uLnTx/>
              <a:uFillTx/>
              <a:latin typeface="Calibri"/>
              <a:ea typeface="+mn-ea"/>
              <a:cs typeface="+mn-cs"/>
            </a:endParaRPr>
          </a:p>
        </p:txBody>
      </p:sp>
      <p:sp>
        <p:nvSpPr>
          <p:cNvPr id="7" name="Left Arrow 6"/>
          <p:cNvSpPr/>
          <p:nvPr/>
        </p:nvSpPr>
        <p:spPr>
          <a:xfrm rot="7508929">
            <a:off x="5207009" y="2517770"/>
            <a:ext cx="701333" cy="239698"/>
          </a:xfrm>
          <a:prstGeom prst="leftArrow">
            <a:avLst/>
          </a:prstGeom>
          <a:solidFill>
            <a:srgbClr val="DB096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DB0962"/>
              </a:solidFill>
              <a:effectLst/>
              <a:uLnTx/>
              <a:uFillTx/>
              <a:latin typeface="Calibri"/>
              <a:ea typeface="+mn-ea"/>
              <a:cs typeface="+mn-cs"/>
            </a:endParaRPr>
          </a:p>
        </p:txBody>
      </p:sp>
      <p:sp>
        <p:nvSpPr>
          <p:cNvPr id="8" name="Content Placeholder 3"/>
          <p:cNvSpPr txBox="1">
            <a:spLocks/>
          </p:cNvSpPr>
          <p:nvPr/>
        </p:nvSpPr>
        <p:spPr>
          <a:xfrm>
            <a:off x="888167" y="3919660"/>
            <a:ext cx="8229600" cy="1659467"/>
          </a:xfrm>
          <a:prstGeom prst="rect">
            <a:avLst/>
          </a:prstGeom>
        </p:spPr>
        <p:txBody>
          <a:bodyPr/>
          <a:lstStyle/>
          <a:p>
            <a:pPr marL="0" marR="0" lvl="0" indent="0" algn="l" defTabSz="457200" rtl="0" eaLnBrk="1" fontAlgn="base" latinLnBrk="0" hangingPunct="1">
              <a:lnSpc>
                <a:spcPts val="2800"/>
              </a:lnSpc>
              <a:spcBef>
                <a:spcPct val="20000"/>
              </a:spcBef>
              <a:spcAft>
                <a:spcPct val="0"/>
              </a:spcAft>
              <a:buClrTx/>
              <a:buSzTx/>
              <a:buFontTx/>
              <a:buNone/>
              <a:tabLst/>
              <a:defRPr/>
            </a:pPr>
            <a:endParaRPr kumimoji="0" lang="en-US" sz="2200" b="0" i="0" u="none" strike="noStrike" kern="1200" cap="none" spc="0" normalizeH="0" baseline="0" noProof="0" dirty="0">
              <a:ln>
                <a:noFill/>
              </a:ln>
              <a:solidFill>
                <a:srgbClr val="E6E6E6">
                  <a:lumMod val="10000"/>
                </a:srgbClr>
              </a:solidFill>
              <a:effectLst/>
              <a:uLnTx/>
              <a:uFillTx/>
              <a:latin typeface="Arial" pitchFamily="34" charset="0"/>
              <a:ea typeface="ＭＳ Ｐゴシック" pitchFamily="-97" charset="-128"/>
              <a:cs typeface="Arial" pitchFamily="34" charset="0"/>
            </a:endParaRPr>
          </a:p>
        </p:txBody>
      </p:sp>
      <p:sp>
        <p:nvSpPr>
          <p:cNvPr id="14" name="Oval 13"/>
          <p:cNvSpPr/>
          <p:nvPr/>
        </p:nvSpPr>
        <p:spPr>
          <a:xfrm>
            <a:off x="1062747" y="2207134"/>
            <a:ext cx="161259" cy="14952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1072273" y="1974055"/>
            <a:ext cx="151733" cy="148413"/>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p:cNvSpPr/>
          <p:nvPr/>
        </p:nvSpPr>
        <p:spPr>
          <a:xfrm>
            <a:off x="1062747" y="2444800"/>
            <a:ext cx="151733" cy="1484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294627" y="3000963"/>
            <a:ext cx="8554744" cy="28407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Calibri" panose="020F0502020204030204" pitchFamily="34" charset="0"/>
                <a:cs typeface="Arial" panose="020B0604020202020204" pitchFamily="34" charset="0"/>
              </a:rPr>
              <a:t>Although it isn’t critical for emergency care, it is very helpful for healthcare providers to know your wishes about feeding tubes, called medically administered nutrition. </a:t>
            </a:r>
            <a:endParaRPr kumimoji="0" lang="en-US" sz="2400" b="0" i="0" u="none" strike="noStrike" kern="1200" cap="none" spc="0" normalizeH="0" baseline="0" noProof="0" dirty="0">
              <a:ln>
                <a:noFill/>
              </a:ln>
              <a:solidFill>
                <a:srgbClr val="E6E6E6">
                  <a:lumMod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00B050"/>
                </a:solidFill>
                <a:effectLst/>
                <a:uLnTx/>
                <a:uFillTx/>
                <a:latin typeface="Arial" panose="020B0604020202020204" pitchFamily="34" charset="0"/>
                <a:ea typeface="Calibri" panose="020F0502020204030204" pitchFamily="34" charset="0"/>
                <a:cs typeface="Arial" panose="020B0604020202020204" pitchFamily="34" charset="0"/>
              </a:rPr>
              <a:t>Yes, I do want long-term artificial nutrition if I am no longer able to take foods or liquids by mouth</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FFC000"/>
                </a:solidFill>
                <a:effectLst/>
                <a:uLnTx/>
                <a:uFillTx/>
                <a:latin typeface="Arial" panose="020B0604020202020204" pitchFamily="34" charset="0"/>
                <a:ea typeface="Calibri" panose="020F0502020204030204" pitchFamily="34" charset="0"/>
                <a:cs typeface="Arial" panose="020B0604020202020204" pitchFamily="34" charset="0"/>
              </a:rPr>
              <a:t>Trial period, I do want artificial nutrition for a trial period (see additional instructions)</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1800" b="1"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No, I do not want long-term artificial nutrition if I am no longer able to take foods or liquids by mouth</a:t>
            </a:r>
            <a:endParaRPr kumimoji="0" lang="en-US" sz="2400" b="1"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cap="all" dirty="0">
                <a:latin typeface="Arial" panose="020B0604020202020204" pitchFamily="34" charset="0"/>
                <a:ea typeface="DengXian" panose="020B0503020204020204" pitchFamily="2" charset="-122"/>
                <a:cs typeface="Arial" panose="020B0604020202020204" pitchFamily="34" charset="0"/>
              </a:rPr>
              <a:t>Disclaimer</a:t>
            </a:r>
          </a:p>
        </p:txBody>
      </p:sp>
      <p:sp>
        <p:nvSpPr>
          <p:cNvPr id="2" name="Content Placeholder 1"/>
          <p:cNvSpPr>
            <a:spLocks noGrp="1"/>
          </p:cNvSpPr>
          <p:nvPr>
            <p:ph idx="1"/>
          </p:nvPr>
        </p:nvSpPr>
        <p:spPr/>
        <p:txBody>
          <a:bodyPr/>
          <a:lstStyle/>
          <a:p>
            <a:r>
              <a:rPr lang="en-US" sz="2800" dirty="0">
                <a:latin typeface="Arial" panose="020B0604020202020204" pitchFamily="34" charset="0"/>
              </a:rPr>
              <a:t>Note that this presentation provides clinical guidance for the POLST Paradigm and should NOT be construed as medical nor legal advice.</a:t>
            </a:r>
          </a:p>
          <a:p>
            <a:pPr>
              <a:buNone/>
            </a:pPr>
            <a:endParaRPr lang="en-US" sz="2800" dirty="0">
              <a:latin typeface="Arial" panose="020B0604020202020204" pitchFamily="34" charset="0"/>
            </a:endParaRPr>
          </a:p>
          <a:p>
            <a:r>
              <a:rPr lang="en-US" sz="2800" dirty="0">
                <a:latin typeface="Arial" panose="020B0604020202020204" pitchFamily="34" charset="0"/>
              </a:rPr>
              <a:t>For answers to legal questions, check with your own legal counsel.</a:t>
            </a:r>
          </a:p>
        </p:txBody>
      </p:sp>
    </p:spTree>
    <p:extLst>
      <p:ext uri="{BB962C8B-B14F-4D97-AF65-F5344CB8AC3E}">
        <p14:creationId xmlns:p14="http://schemas.microsoft.com/office/powerpoint/2010/main" val="886220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64C9E-4265-449D-BA47-03BBA14AEDE9}"/>
              </a:ext>
            </a:extLst>
          </p:cNvPr>
          <p:cNvSpPr>
            <a:spLocks noGrp="1"/>
          </p:cNvSpPr>
          <p:nvPr>
            <p:ph type="title"/>
          </p:nvPr>
        </p:nvSpPr>
        <p:spPr/>
        <p:txBody>
          <a:bodyPr>
            <a:normAutofit fontScale="90000"/>
          </a:bodyPr>
          <a:lstStyle/>
          <a:p>
            <a:r>
              <a:rPr lang="en-US" sz="3600" b="1" dirty="0">
                <a:latin typeface="Arial" panose="020B0604020202020204" pitchFamily="34" charset="0"/>
                <a:cs typeface="Arial" panose="020B0604020202020204" pitchFamily="34" charset="0"/>
              </a:rPr>
              <a:t>Section D: Documentation of Discussion</a:t>
            </a:r>
            <a:endParaRPr lang="en-US"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13D2CAB1-EE76-4FB2-8521-E2072DE776F9}"/>
              </a:ext>
            </a:extLst>
          </p:cNvPr>
          <p:cNvPicPr>
            <a:picLocks noGrp="1" noChangeAspect="1"/>
          </p:cNvPicPr>
          <p:nvPr>
            <p:ph idx="1"/>
          </p:nvPr>
        </p:nvPicPr>
        <p:blipFill>
          <a:blip r:embed="rId3"/>
          <a:stretch>
            <a:fillRect/>
          </a:stretch>
        </p:blipFill>
        <p:spPr>
          <a:xfrm>
            <a:off x="481940" y="1534086"/>
            <a:ext cx="8229600" cy="2418228"/>
          </a:xfrm>
        </p:spPr>
      </p:pic>
      <p:sp>
        <p:nvSpPr>
          <p:cNvPr id="7" name="TextBox 6">
            <a:extLst>
              <a:ext uri="{FF2B5EF4-FFF2-40B4-BE49-F238E27FC236}">
                <a16:creationId xmlns:a16="http://schemas.microsoft.com/office/drawing/2014/main" id="{1193EC3C-985C-4D80-A9D4-EB9816FEEC54}"/>
              </a:ext>
            </a:extLst>
          </p:cNvPr>
          <p:cNvSpPr txBox="1"/>
          <p:nvPr/>
        </p:nvSpPr>
        <p:spPr>
          <a:xfrm>
            <a:off x="495300" y="4114800"/>
            <a:ext cx="7848600" cy="1661993"/>
          </a:xfrm>
          <a:prstGeom prst="rect">
            <a:avLst/>
          </a:prstGeom>
          <a:noFill/>
        </p:spPr>
        <p:txBody>
          <a:bodyPr wrap="square">
            <a:spAutoFit/>
          </a:bodyPr>
          <a:lstStyle/>
          <a:p>
            <a:r>
              <a:rPr lang="en-US" b="1" dirty="0">
                <a:solidFill>
                  <a:schemeClr val="accent3"/>
                </a:solidFill>
                <a:latin typeface="Arial" panose="020B0604020202020204" pitchFamily="34" charset="0"/>
                <a:cs typeface="Arial" panose="020B0604020202020204" pitchFamily="34" charset="0"/>
              </a:rPr>
              <a:t>Need 2 signatures here</a:t>
            </a:r>
          </a:p>
          <a:p>
            <a:pPr marL="742950" lvl="1" indent="-285750">
              <a:buFont typeface="Arial" panose="020B0604020202020204" pitchFamily="34" charset="0"/>
              <a:buChar char="•"/>
            </a:pPr>
            <a:r>
              <a:rPr lang="en-US" dirty="0">
                <a:solidFill>
                  <a:schemeClr val="tx2">
                    <a:lumMod val="10000"/>
                  </a:schemeClr>
                </a:solidFill>
                <a:latin typeface="Arial" panose="020B0604020202020204" pitchFamily="34" charset="0"/>
                <a:cs typeface="Arial" panose="020B0604020202020204" pitchFamily="34" charset="0"/>
              </a:rPr>
              <a:t>Patient, agent (POAHC), or healthcare surrogate </a:t>
            </a:r>
          </a:p>
          <a:p>
            <a:pPr marL="742950" lvl="1" indent="-285750">
              <a:buFont typeface="Arial" panose="020B0604020202020204" pitchFamily="34" charset="0"/>
              <a:buChar char="•"/>
            </a:pPr>
            <a:r>
              <a:rPr lang="en-US" dirty="0">
                <a:solidFill>
                  <a:schemeClr val="tx2">
                    <a:lumMod val="10000"/>
                  </a:schemeClr>
                </a:solidFill>
                <a:latin typeface="Arial" panose="020B0604020202020204" pitchFamily="34" charset="0"/>
                <a:cs typeface="Arial" panose="020B0604020202020204" pitchFamily="34" charset="0"/>
              </a:rPr>
              <a:t>Witness to consent</a:t>
            </a:r>
          </a:p>
          <a:p>
            <a:pPr marL="742950" lvl="1" indent="-285750">
              <a:buFont typeface="Arial" panose="020B0604020202020204" pitchFamily="34" charset="0"/>
              <a:buChar char="•"/>
            </a:pPr>
            <a:endParaRPr lang="en-US" sz="1200" dirty="0">
              <a:solidFill>
                <a:schemeClr val="tx2">
                  <a:lumMod val="10000"/>
                </a:schemeClr>
              </a:solidFill>
              <a:latin typeface="Arial" panose="020B0604020202020204" pitchFamily="34" charset="0"/>
              <a:cs typeface="Arial" panose="020B0604020202020204" pitchFamily="34" charset="0"/>
            </a:endParaRPr>
          </a:p>
          <a:p>
            <a:r>
              <a:rPr lang="en-US" dirty="0">
                <a:solidFill>
                  <a:schemeClr val="tx2">
                    <a:lumMod val="10000"/>
                  </a:schemeClr>
                </a:solidFill>
                <a:latin typeface="Arial" panose="020B0604020202020204" pitchFamily="34" charset="0"/>
                <a:cs typeface="Arial" panose="020B0604020202020204" pitchFamily="34" charset="0"/>
              </a:rPr>
              <a:t>If consented by patient’s legal representative, supporting documents verifying agent powers are NOT needed by EMS</a:t>
            </a:r>
          </a:p>
        </p:txBody>
      </p:sp>
    </p:spTree>
    <p:extLst>
      <p:ext uri="{BB962C8B-B14F-4D97-AF65-F5344CB8AC3E}">
        <p14:creationId xmlns:p14="http://schemas.microsoft.com/office/powerpoint/2010/main" val="1194144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6943-56E3-49E5-9999-2EFF7E86CA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Section E: Signature of Practitioner</a:t>
            </a:r>
          </a:p>
        </p:txBody>
      </p:sp>
      <p:pic>
        <p:nvPicPr>
          <p:cNvPr id="9" name="Content Placeholder 8">
            <a:extLst>
              <a:ext uri="{FF2B5EF4-FFF2-40B4-BE49-F238E27FC236}">
                <a16:creationId xmlns:a16="http://schemas.microsoft.com/office/drawing/2014/main" id="{1F3D68B8-3C7C-4910-8C0C-242526167099}"/>
              </a:ext>
            </a:extLst>
          </p:cNvPr>
          <p:cNvPicPr>
            <a:picLocks noGrp="1" noChangeAspect="1"/>
          </p:cNvPicPr>
          <p:nvPr>
            <p:ph idx="1"/>
          </p:nvPr>
        </p:nvPicPr>
        <p:blipFill>
          <a:blip r:embed="rId2"/>
          <a:stretch>
            <a:fillRect/>
          </a:stretch>
        </p:blipFill>
        <p:spPr>
          <a:xfrm>
            <a:off x="446314" y="1600200"/>
            <a:ext cx="8229600" cy="1951575"/>
          </a:xfrm>
        </p:spPr>
      </p:pic>
      <p:sp>
        <p:nvSpPr>
          <p:cNvPr id="11" name="TextBox 10">
            <a:extLst>
              <a:ext uri="{FF2B5EF4-FFF2-40B4-BE49-F238E27FC236}">
                <a16:creationId xmlns:a16="http://schemas.microsoft.com/office/drawing/2014/main" id="{74B9EE9C-A0CE-4678-9EB0-3E8D63C5710A}"/>
              </a:ext>
            </a:extLst>
          </p:cNvPr>
          <p:cNvSpPr txBox="1"/>
          <p:nvPr/>
        </p:nvSpPr>
        <p:spPr>
          <a:xfrm>
            <a:off x="609600" y="3924837"/>
            <a:ext cx="7924800" cy="1631216"/>
          </a:xfrm>
          <a:prstGeom prst="rect">
            <a:avLst/>
          </a:prstGeom>
          <a:noFill/>
        </p:spPr>
        <p:txBody>
          <a:bodyPr wrap="square">
            <a:spAutoFit/>
          </a:bodyPr>
          <a:lstStyle/>
          <a:p>
            <a:r>
              <a:rPr lang="en-US" sz="2000" dirty="0">
                <a:solidFill>
                  <a:schemeClr val="tx2">
                    <a:lumMod val="10000"/>
                  </a:schemeClr>
                </a:solidFill>
                <a:latin typeface="Arial" panose="020B0604020202020204" pitchFamily="34" charset="0"/>
                <a:cs typeface="Arial" panose="020B0604020202020204" pitchFamily="34" charset="0"/>
              </a:rPr>
              <a:t>Must have practitioner’s name, signature, and effective date to be valid. Verbal orders are allowable.</a:t>
            </a:r>
          </a:p>
          <a:p>
            <a:endParaRPr lang="en-US" sz="2000" dirty="0">
              <a:solidFill>
                <a:schemeClr val="tx2">
                  <a:lumMod val="10000"/>
                </a:schemeClr>
              </a:solidFill>
              <a:latin typeface="Arial" panose="020B0604020202020204" pitchFamily="34" charset="0"/>
              <a:cs typeface="Arial" panose="020B0604020202020204" pitchFamily="34" charset="0"/>
            </a:endParaRPr>
          </a:p>
          <a:p>
            <a:r>
              <a:rPr lang="en-US" sz="2000" dirty="0">
                <a:solidFill>
                  <a:schemeClr val="tx2">
                    <a:lumMod val="10000"/>
                  </a:schemeClr>
                </a:solidFill>
                <a:latin typeface="Arial" panose="020B0604020202020204" pitchFamily="34" charset="0"/>
                <a:cs typeface="Arial" panose="020B0604020202020204" pitchFamily="34" charset="0"/>
              </a:rPr>
              <a:t>Practitioner’s signature may be written by a nurse who adds her/his own initials - acceptable and form is valid</a:t>
            </a:r>
          </a:p>
        </p:txBody>
      </p:sp>
    </p:spTree>
    <p:extLst>
      <p:ext uri="{BB962C8B-B14F-4D97-AF65-F5344CB8AC3E}">
        <p14:creationId xmlns:p14="http://schemas.microsoft.com/office/powerpoint/2010/main" val="138083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8531-5705-4F91-821B-D71D8EE92FAE}"/>
              </a:ext>
            </a:extLst>
          </p:cNvPr>
          <p:cNvSpPr>
            <a:spLocks noGrp="1"/>
          </p:cNvSpPr>
          <p:nvPr>
            <p:ph type="title"/>
          </p:nvPr>
        </p:nvSpPr>
        <p:spPr>
          <a:xfrm>
            <a:off x="457200" y="41608"/>
            <a:ext cx="8458200" cy="1143000"/>
          </a:xfrm>
        </p:spPr>
        <p:txBody>
          <a:bodyPr>
            <a:normAutofit/>
          </a:bodyPr>
          <a:lstStyle/>
          <a:p>
            <a:r>
              <a:rPr lang="en-US" sz="3200" b="1" dirty="0">
                <a:latin typeface="Arial" panose="020B0604020202020204" pitchFamily="34" charset="0"/>
                <a:cs typeface="Arial" panose="020B0604020202020204" pitchFamily="34" charset="0"/>
              </a:rPr>
              <a:t>Back Page – EMS does not take action </a:t>
            </a:r>
          </a:p>
        </p:txBody>
      </p:sp>
      <p:sp>
        <p:nvSpPr>
          <p:cNvPr id="4" name="Content Placeholder 4">
            <a:extLst>
              <a:ext uri="{FF2B5EF4-FFF2-40B4-BE49-F238E27FC236}">
                <a16:creationId xmlns:a16="http://schemas.microsoft.com/office/drawing/2014/main" id="{98F0173B-5648-4824-9045-81175623AA6A}"/>
              </a:ext>
            </a:extLst>
          </p:cNvPr>
          <p:cNvSpPr txBox="1">
            <a:spLocks/>
          </p:cNvSpPr>
          <p:nvPr/>
        </p:nvSpPr>
        <p:spPr>
          <a:xfrm>
            <a:off x="4648200" y="1600204"/>
            <a:ext cx="4038600" cy="452596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2">
                    <a:lumMod val="25000"/>
                  </a:schemeClr>
                </a:solidFill>
                <a:latin typeface="Abadi Extra Light" panose="020B0204020104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25000"/>
                  </a:schemeClr>
                </a:solidFill>
                <a:latin typeface="Abadi Extra Light" panose="020B0204020104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25000"/>
                  </a:schemeClr>
                </a:solidFill>
                <a:latin typeface="Abadi Extra Light" panose="020B0204020104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25000"/>
                  </a:schemeClr>
                </a:solidFill>
                <a:latin typeface="Abadi Extra Light" panose="020B0204020104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r>
              <a:rPr lang="en-US" sz="2400" dirty="0">
                <a:latin typeface="Arial" panose="020B0604020202020204" pitchFamily="34" charset="0"/>
              </a:rPr>
              <a:t>Completing the back page of the POLST form is optional </a:t>
            </a:r>
          </a:p>
          <a:p>
            <a:endParaRPr lang="en-US" sz="1600" dirty="0">
              <a:latin typeface="Arial" panose="020B0604020202020204" pitchFamily="34" charset="0"/>
            </a:endParaRPr>
          </a:p>
          <a:p>
            <a:r>
              <a:rPr lang="en-US" sz="2400" dirty="0">
                <a:latin typeface="Arial" panose="020B0604020202020204" pitchFamily="34" charset="0"/>
              </a:rPr>
              <a:t>Form is valid if only first page.</a:t>
            </a:r>
          </a:p>
          <a:p>
            <a:endParaRPr lang="en-US" sz="1600" dirty="0">
              <a:latin typeface="Arial" panose="020B0604020202020204" pitchFamily="34" charset="0"/>
            </a:endParaRPr>
          </a:p>
          <a:p>
            <a:r>
              <a:rPr lang="en-US" sz="2400" dirty="0">
                <a:latin typeface="Arial" panose="020B0604020202020204" pitchFamily="34" charset="0"/>
              </a:rPr>
              <a:t>Information is helpful in identifying next of kin/emergency contact information.</a:t>
            </a:r>
          </a:p>
        </p:txBody>
      </p:sp>
      <p:pic>
        <p:nvPicPr>
          <p:cNvPr id="5" name="Picture 4">
            <a:extLst>
              <a:ext uri="{FF2B5EF4-FFF2-40B4-BE49-F238E27FC236}">
                <a16:creationId xmlns:a16="http://schemas.microsoft.com/office/drawing/2014/main" id="{B5E6191B-3708-46B3-9984-EA56DEFAAA0F}"/>
              </a:ext>
            </a:extLst>
          </p:cNvPr>
          <p:cNvPicPr>
            <a:picLocks noChangeAspect="1"/>
          </p:cNvPicPr>
          <p:nvPr/>
        </p:nvPicPr>
        <p:blipFill>
          <a:blip r:embed="rId3"/>
          <a:stretch>
            <a:fillRect/>
          </a:stretch>
        </p:blipFill>
        <p:spPr>
          <a:xfrm>
            <a:off x="152400" y="1372192"/>
            <a:ext cx="4176122" cy="5444200"/>
          </a:xfrm>
          <a:prstGeom prst="rect">
            <a:avLst/>
          </a:prstGeom>
        </p:spPr>
      </p:pic>
    </p:spTree>
    <p:extLst>
      <p:ext uri="{BB962C8B-B14F-4D97-AF65-F5344CB8AC3E}">
        <p14:creationId xmlns:p14="http://schemas.microsoft.com/office/powerpoint/2010/main" val="4013279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AFF742-1ADB-4EC5-925B-9F9CB96B55C8}"/>
              </a:ext>
            </a:extLst>
          </p:cNvPr>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Review and Revision of POLST</a:t>
            </a:r>
          </a:p>
        </p:txBody>
      </p:sp>
      <p:sp>
        <p:nvSpPr>
          <p:cNvPr id="4" name="Content Placeholder 3">
            <a:extLst>
              <a:ext uri="{FF2B5EF4-FFF2-40B4-BE49-F238E27FC236}">
                <a16:creationId xmlns:a16="http://schemas.microsoft.com/office/drawing/2014/main" id="{676C44AC-32D8-4161-BCE9-9BD6FF2BD627}"/>
              </a:ext>
            </a:extLst>
          </p:cNvPr>
          <p:cNvSpPr>
            <a:spLocks noGrp="1"/>
          </p:cNvSpPr>
          <p:nvPr>
            <p:ph idx="1"/>
          </p:nvPr>
        </p:nvSpPr>
        <p:spPr/>
        <p:txBody>
          <a:bodyPr/>
          <a:lstStyle/>
          <a:p>
            <a:r>
              <a:rPr lang="en-US" sz="2600" dirty="0">
                <a:latin typeface="Arial" panose="020B0604020202020204" pitchFamily="34" charset="0"/>
              </a:rPr>
              <a:t>POLST forms should be reviewed and updated periodically when the patient: </a:t>
            </a:r>
          </a:p>
          <a:p>
            <a:pPr lvl="1"/>
            <a:r>
              <a:rPr lang="en-US" sz="2200" dirty="0">
                <a:latin typeface="Arial" panose="020B0604020202020204" pitchFamily="34" charset="0"/>
              </a:rPr>
              <a:t>is transferred between ICU and general medical unit; </a:t>
            </a:r>
          </a:p>
          <a:p>
            <a:pPr lvl="1"/>
            <a:r>
              <a:rPr lang="en-US" sz="2200" dirty="0">
                <a:latin typeface="Arial" panose="020B0604020202020204" pitchFamily="34" charset="0"/>
              </a:rPr>
              <a:t>has a substantial change in clinical condition; </a:t>
            </a:r>
          </a:p>
          <a:p>
            <a:pPr lvl="1"/>
            <a:r>
              <a:rPr lang="en-US" sz="2200" dirty="0">
                <a:latin typeface="Arial" panose="020B0604020202020204" pitchFamily="34" charset="0"/>
              </a:rPr>
              <a:t>changes treatment preferences or goals of care</a:t>
            </a:r>
          </a:p>
          <a:p>
            <a:pPr lvl="1"/>
            <a:endParaRPr lang="en-US" sz="2200" dirty="0">
              <a:latin typeface="Arial" panose="020B0604020202020204" pitchFamily="34" charset="0"/>
            </a:endParaRPr>
          </a:p>
          <a:p>
            <a:r>
              <a:rPr lang="en-US" sz="2600" dirty="0">
                <a:latin typeface="Arial" panose="020B0604020202020204" pitchFamily="34" charset="0"/>
              </a:rPr>
              <a:t>The POLST conversation should be repeated before documenting new treatment decisions or confirming current treatment decisions</a:t>
            </a:r>
          </a:p>
          <a:p>
            <a:endParaRPr lang="en-US" dirty="0"/>
          </a:p>
        </p:txBody>
      </p:sp>
    </p:spTree>
    <p:extLst>
      <p:ext uri="{BB962C8B-B14F-4D97-AF65-F5344CB8AC3E}">
        <p14:creationId xmlns:p14="http://schemas.microsoft.com/office/powerpoint/2010/main" val="1854757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8552B8-F4B4-444F-B836-0D8FB89F6A1D}"/>
              </a:ext>
            </a:extLst>
          </p:cNvPr>
          <p:cNvSpPr>
            <a:spLocks noGrp="1"/>
          </p:cNvSpPr>
          <p:nvPr>
            <p:ph type="title"/>
          </p:nvPr>
        </p:nvSpPr>
        <p:spPr/>
        <p:txBody>
          <a:bodyPr>
            <a:noAutofit/>
          </a:bodyPr>
          <a:lstStyle/>
          <a:p>
            <a:r>
              <a:rPr lang="en-US" dirty="0">
                <a:effectLst/>
              </a:rPr>
              <a:t>QUESTION &amp; ANSWER</a:t>
            </a:r>
          </a:p>
        </p:txBody>
      </p:sp>
    </p:spTree>
    <p:extLst>
      <p:ext uri="{BB962C8B-B14F-4D97-AF65-F5344CB8AC3E}">
        <p14:creationId xmlns:p14="http://schemas.microsoft.com/office/powerpoint/2010/main" val="2440684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POLST Resources</a:t>
            </a:r>
          </a:p>
        </p:txBody>
      </p:sp>
      <p:sp>
        <p:nvSpPr>
          <p:cNvPr id="2" name="Content Placeholder 1"/>
          <p:cNvSpPr>
            <a:spLocks noGrp="1"/>
          </p:cNvSpPr>
          <p:nvPr>
            <p:ph idx="4294967295"/>
          </p:nvPr>
        </p:nvSpPr>
        <p:spPr>
          <a:xfrm>
            <a:off x="0" y="1600200"/>
            <a:ext cx="8229600" cy="4525963"/>
          </a:xfrm>
        </p:spPr>
        <p:txBody>
          <a:bodyPr>
            <a:normAutofit/>
          </a:bodyPr>
          <a:lstStyle/>
          <a:p>
            <a:pPr algn="ctr">
              <a:buNone/>
            </a:pPr>
            <a:r>
              <a:rPr lang="en-US" b="1" dirty="0">
                <a:latin typeface="Arial" panose="020B0604020202020204" pitchFamily="34" charset="0"/>
              </a:rPr>
              <a:t>For POLST Illinois information: </a:t>
            </a:r>
          </a:p>
          <a:p>
            <a:pPr algn="ctr">
              <a:buNone/>
            </a:pPr>
            <a:r>
              <a:rPr lang="en-US" b="1" dirty="0">
                <a:latin typeface="Arial" panose="020B0604020202020204" pitchFamily="34" charset="0"/>
              </a:rPr>
              <a:t>polstIllinois@gmail.com</a:t>
            </a:r>
          </a:p>
          <a:p>
            <a:pPr algn="ctr">
              <a:buNone/>
            </a:pPr>
            <a:r>
              <a:rPr lang="en-US" b="1" dirty="0">
                <a:latin typeface="Arial" panose="020B0604020202020204" pitchFamily="34" charset="0"/>
              </a:rPr>
              <a:t>www.polstil.org</a:t>
            </a:r>
          </a:p>
          <a:p>
            <a:pPr algn="ctr">
              <a:buNone/>
            </a:pPr>
            <a:endParaRPr lang="en-US" b="1" dirty="0">
              <a:latin typeface="Arial" panose="020B0604020202020204" pitchFamily="34" charset="0"/>
            </a:endParaRPr>
          </a:p>
          <a:p>
            <a:pPr algn="ctr">
              <a:buNone/>
            </a:pPr>
            <a:r>
              <a:rPr lang="en-US" b="1" dirty="0">
                <a:latin typeface="Arial" panose="020B0604020202020204" pitchFamily="34" charset="0"/>
              </a:rPr>
              <a:t>National POLST Program</a:t>
            </a:r>
          </a:p>
          <a:p>
            <a:pPr algn="ctr">
              <a:buNone/>
            </a:pPr>
            <a:r>
              <a:rPr lang="en-US" b="1" dirty="0">
                <a:latin typeface="Arial" panose="020B0604020202020204" pitchFamily="34" charset="0"/>
              </a:rPr>
              <a:t>www.polst.org</a:t>
            </a:r>
          </a:p>
          <a:p>
            <a:pPr algn="ctr">
              <a:buNone/>
            </a:pPr>
            <a:endParaRPr lang="en-US" sz="3600" dirty="0"/>
          </a:p>
          <a:p>
            <a:pPr algn="ctr">
              <a:buNone/>
            </a:pPr>
            <a:endParaRPr lang="en-US" sz="3600" dirty="0"/>
          </a:p>
          <a:p>
            <a:pPr algn="ctr">
              <a:buNone/>
            </a:pPr>
            <a:endParaRPr lang="en-US" sz="3600" dirty="0"/>
          </a:p>
        </p:txBody>
      </p:sp>
    </p:spTree>
    <p:extLst>
      <p:ext uri="{BB962C8B-B14F-4D97-AF65-F5344CB8AC3E}">
        <p14:creationId xmlns:p14="http://schemas.microsoft.com/office/powerpoint/2010/main" val="3108414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55" name="Title 11"/>
          <p:cNvSpPr>
            <a:spLocks noGrp="1"/>
          </p:cNvSpPr>
          <p:nvPr>
            <p:ph type="title"/>
          </p:nvPr>
        </p:nvSpPr>
        <p:spPr/>
        <p:txBody>
          <a:bodyPr>
            <a:noAutofit/>
          </a:bodyPr>
          <a:lstStyle/>
          <a:p>
            <a:pPr eaLnBrk="1" hangingPunct="1"/>
            <a:r>
              <a:rPr lang="en-US" sz="2000" i="1" dirty="0">
                <a:effectLst/>
                <a:latin typeface="Arial" panose="020B0604020202020204" pitchFamily="34" charset="0"/>
                <a:cs typeface="Arial" panose="020B0604020202020204" pitchFamily="34" charset="0"/>
              </a:rPr>
              <a:t>This presentation created by the POLST Illinois Education Committee has been made possible by in-kind and other resources provided by: </a:t>
            </a:r>
          </a:p>
        </p:txBody>
      </p:sp>
      <p:pic>
        <p:nvPicPr>
          <p:cNvPr id="3" name="Picture 2" descr="cid:8B153554-7FFF-49A5-A273-967449F8422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724400"/>
            <a:ext cx="3200400" cy="1177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7D1579-0E17-467A-9A26-E36D76EAAC9C}"/>
              </a:ext>
            </a:extLst>
          </p:cNvPr>
          <p:cNvPicPr>
            <a:picLocks noChangeAspect="1"/>
          </p:cNvPicPr>
          <p:nvPr/>
        </p:nvPicPr>
        <p:blipFill>
          <a:blip r:embed="rId4"/>
          <a:stretch>
            <a:fillRect/>
          </a:stretch>
        </p:blipFill>
        <p:spPr>
          <a:xfrm>
            <a:off x="2587580" y="2004328"/>
            <a:ext cx="3968840" cy="2011854"/>
          </a:xfrm>
          <a:prstGeom prst="rect">
            <a:avLst/>
          </a:prstGeom>
        </p:spPr>
      </p:pic>
    </p:spTree>
    <p:extLst>
      <p:ext uri="{BB962C8B-B14F-4D97-AF65-F5344CB8AC3E}">
        <p14:creationId xmlns:p14="http://schemas.microsoft.com/office/powerpoint/2010/main" val="109006665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B677-1F1E-4100-934B-5F9DC2051CC0}"/>
              </a:ext>
            </a:extLst>
          </p:cNvPr>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Additional Criteria for Evaluating Appropriate Use of POLST</a:t>
            </a:r>
          </a:p>
        </p:txBody>
      </p:sp>
      <p:sp>
        <p:nvSpPr>
          <p:cNvPr id="3" name="Content Placeholder 2">
            <a:extLst>
              <a:ext uri="{FF2B5EF4-FFF2-40B4-BE49-F238E27FC236}">
                <a16:creationId xmlns:a16="http://schemas.microsoft.com/office/drawing/2014/main" id="{B1F966EF-D4AB-4E3B-A671-1DF6326AC0B2}"/>
              </a:ext>
            </a:extLst>
          </p:cNvPr>
          <p:cNvSpPr>
            <a:spLocks noGrp="1"/>
          </p:cNvSpPr>
          <p:nvPr>
            <p:ph idx="1"/>
          </p:nvPr>
        </p:nvSpPr>
        <p:spPr/>
        <p:txBody>
          <a:bodyPr>
            <a:normAutofit/>
          </a:bodyPr>
          <a:lstStyle/>
          <a:p>
            <a:pPr marL="0" indent="0">
              <a:buNone/>
            </a:pPr>
            <a:r>
              <a:rPr lang="en-US" sz="2400" dirty="0">
                <a:latin typeface="Arial" panose="020B0604020202020204" pitchFamily="34" charset="0"/>
              </a:rPr>
              <a:t>Patients with a serious life-limiting medical condition or advanced frailty:</a:t>
            </a:r>
          </a:p>
          <a:p>
            <a:pPr lvl="1"/>
            <a:r>
              <a:rPr lang="en-US" sz="2000" dirty="0">
                <a:latin typeface="Arial" panose="020B0604020202020204" pitchFamily="34" charset="0"/>
              </a:rPr>
              <a:t>whose health care professional would not be surprised if they died within 1-2 years; or</a:t>
            </a:r>
          </a:p>
          <a:p>
            <a:pPr lvl="1"/>
            <a:r>
              <a:rPr lang="en-US" sz="2000" dirty="0">
                <a:latin typeface="Arial" panose="020B0604020202020204" pitchFamily="34" charset="0"/>
              </a:rPr>
              <a:t>who are at an increased risk of experiencing a medical emergency based on their current medical condition and who wish to make clear their treatment preferences, including about CPR, mechanical ventilation, ICU; or</a:t>
            </a:r>
          </a:p>
          <a:p>
            <a:pPr lvl="1"/>
            <a:r>
              <a:rPr lang="en-US" sz="2000" dirty="0">
                <a:latin typeface="Arial" panose="020B0604020202020204" pitchFamily="34" charset="0"/>
              </a:rPr>
              <a:t>who have had multiple unplanned hospital admissions in the last 12 months, typically coupled with increasing frailty, decreasing function, and/or progressive weight loss.</a:t>
            </a:r>
          </a:p>
        </p:txBody>
      </p:sp>
    </p:spTree>
    <p:extLst>
      <p:ext uri="{BB962C8B-B14F-4D97-AF65-F5344CB8AC3E}">
        <p14:creationId xmlns:p14="http://schemas.microsoft.com/office/powerpoint/2010/main" val="3383353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latin typeface="Arial" panose="020B0604020202020204" pitchFamily="34" charset="0"/>
                <a:cs typeface="Arial" panose="020B0604020202020204" pitchFamily="34" charset="0"/>
              </a:rPr>
              <a:t>National Support for POLST:</a:t>
            </a:r>
          </a:p>
        </p:txBody>
      </p:sp>
      <p:sp>
        <p:nvSpPr>
          <p:cNvPr id="2" name="Content Placeholder 1"/>
          <p:cNvSpPr>
            <a:spLocks noGrp="1"/>
          </p:cNvSpPr>
          <p:nvPr>
            <p:ph idx="1"/>
          </p:nvPr>
        </p:nvSpPr>
        <p:spPr/>
        <p:txBody>
          <a:bodyPr>
            <a:normAutofit lnSpcReduction="10000"/>
          </a:bodyPr>
          <a:lstStyle/>
          <a:p>
            <a:r>
              <a:rPr lang="en-US" sz="2000" dirty="0">
                <a:latin typeface="Arial" panose="020B0604020202020204" pitchFamily="34" charset="0"/>
              </a:rPr>
              <a:t>Study on the relationship between what POLST orders are selected and where people ultimately die.  18,000 death records (2010-2011) reviewed from Oregon’s electronic POLST registry</a:t>
            </a:r>
          </a:p>
          <a:p>
            <a:pPr marL="0" indent="0">
              <a:buNone/>
            </a:pPr>
            <a:endParaRPr lang="en-US" sz="1600" dirty="0">
              <a:latin typeface="Arial" panose="020B0604020202020204" pitchFamily="34" charset="0"/>
            </a:endParaRPr>
          </a:p>
          <a:p>
            <a:r>
              <a:rPr lang="en-US" sz="1800" b="1" dirty="0">
                <a:solidFill>
                  <a:schemeClr val="accent1">
                    <a:lumMod val="25000"/>
                  </a:schemeClr>
                </a:solidFill>
                <a:latin typeface="Arial" panose="020B0604020202020204" pitchFamily="34" charset="0"/>
              </a:rPr>
              <a:t>Relationship between options selected on the POLST form and  </a:t>
            </a:r>
            <a:r>
              <a:rPr lang="en-US" sz="1800" b="1" u="sng" dirty="0">
                <a:solidFill>
                  <a:schemeClr val="accent1">
                    <a:lumMod val="25000"/>
                  </a:schemeClr>
                </a:solidFill>
                <a:latin typeface="Arial" panose="020B0604020202020204" pitchFamily="34" charset="0"/>
              </a:rPr>
              <a:t>where people die</a:t>
            </a:r>
            <a:r>
              <a:rPr lang="en-US" sz="1800" b="1" dirty="0">
                <a:solidFill>
                  <a:schemeClr val="accent1">
                    <a:lumMod val="25000"/>
                  </a:schemeClr>
                </a:solidFill>
                <a:latin typeface="Arial" panose="020B0604020202020204" pitchFamily="34" charset="0"/>
              </a:rPr>
              <a:t>:</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6.4% of persons who had a POLST Form specifying </a:t>
            </a:r>
            <a:r>
              <a:rPr lang="en-US" altLang="en-US" sz="1800" b="1" i="1" dirty="0">
                <a:solidFill>
                  <a:schemeClr val="accent1">
                    <a:lumMod val="25000"/>
                  </a:schemeClr>
                </a:solidFill>
                <a:latin typeface="Arial" panose="020B0604020202020204" pitchFamily="34" charset="0"/>
              </a:rPr>
              <a:t>Comfort Measures Only</a:t>
            </a:r>
            <a:r>
              <a:rPr lang="en-US" altLang="en-US" sz="1800" b="1" dirty="0">
                <a:solidFill>
                  <a:schemeClr val="accent1">
                    <a:lumMod val="25000"/>
                  </a:schemeClr>
                </a:solidFill>
                <a:latin typeface="Arial" panose="020B0604020202020204" pitchFamily="34" charset="0"/>
              </a:rPr>
              <a:t> treatment wishes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22.4% for persons who wished for </a:t>
            </a:r>
            <a:r>
              <a:rPr lang="en-US" altLang="en-US" sz="1800" b="1" i="1" dirty="0">
                <a:solidFill>
                  <a:schemeClr val="accent1">
                    <a:lumMod val="25000"/>
                  </a:schemeClr>
                </a:solidFill>
                <a:latin typeface="Arial" panose="020B0604020202020204" pitchFamily="34" charset="0"/>
              </a:rPr>
              <a:t>Limited Additional Interventions</a:t>
            </a:r>
            <a:r>
              <a:rPr lang="en-US" altLang="en-US" sz="1800" b="1" dirty="0">
                <a:solidFill>
                  <a:schemeClr val="accent1">
                    <a:lumMod val="25000"/>
                  </a:schemeClr>
                </a:solidFill>
                <a:latin typeface="Arial" panose="020B0604020202020204" pitchFamily="34" charset="0"/>
              </a:rPr>
              <a:t>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44.2% of persons whose POLST specified wishes for </a:t>
            </a:r>
            <a:r>
              <a:rPr lang="en-US" altLang="en-US" sz="1800" b="1" i="1" dirty="0">
                <a:solidFill>
                  <a:schemeClr val="accent1">
                    <a:lumMod val="25000"/>
                  </a:schemeClr>
                </a:solidFill>
                <a:latin typeface="Arial" panose="020B0604020202020204" pitchFamily="34" charset="0"/>
              </a:rPr>
              <a:t>Full Treatment</a:t>
            </a:r>
            <a:r>
              <a:rPr lang="en-US" altLang="en-US" sz="1800" b="1" dirty="0">
                <a:solidFill>
                  <a:schemeClr val="accent1">
                    <a:lumMod val="25000"/>
                  </a:schemeClr>
                </a:solidFill>
                <a:latin typeface="Arial" panose="020B0604020202020204" pitchFamily="34" charset="0"/>
              </a:rPr>
              <a:t> died in a hospital</a:t>
            </a:r>
          </a:p>
          <a:p>
            <a:pPr marL="685765" lvl="1" eaLnBrk="0" hangingPunct="0">
              <a:spcBef>
                <a:spcPct val="0"/>
              </a:spcBef>
              <a:buFont typeface="Calibri" panose="020F0502020204030204" pitchFamily="34" charset="0"/>
              <a:buChar char="–"/>
            </a:pPr>
            <a:r>
              <a:rPr lang="en-US" altLang="en-US" sz="1800" b="1" dirty="0">
                <a:solidFill>
                  <a:schemeClr val="accent1">
                    <a:lumMod val="25000"/>
                  </a:schemeClr>
                </a:solidFill>
                <a:latin typeface="Arial" panose="020B0604020202020204" pitchFamily="34" charset="0"/>
              </a:rPr>
              <a:t>34.2% of persons without a POLST Form died in a hospital</a:t>
            </a:r>
          </a:p>
          <a:p>
            <a:pPr marL="400015" lvl="1" indent="0" eaLnBrk="0" hangingPunct="0">
              <a:spcBef>
                <a:spcPct val="0"/>
              </a:spcBef>
              <a:buNone/>
            </a:pPr>
            <a:endParaRPr lang="en-US" altLang="en-US" sz="1600" dirty="0">
              <a:solidFill>
                <a:srgbClr val="111111"/>
              </a:solidFill>
              <a:latin typeface="Arial" panose="020B0604020202020204" pitchFamily="34" charset="0"/>
            </a:endParaRPr>
          </a:p>
          <a:p>
            <a:pPr marL="400015" lvl="1" indent="0" eaLnBrk="0" hangingPunct="0">
              <a:spcBef>
                <a:spcPct val="0"/>
              </a:spcBef>
              <a:buNone/>
            </a:pPr>
            <a:r>
              <a:rPr lang="en-US" sz="1200" dirty="0">
                <a:latin typeface="Arial" panose="020B0604020202020204" pitchFamily="34" charset="0"/>
              </a:rPr>
              <a:t>(Fromme, Erik, et.al., “Association Between Physician Orders for Life-Sustaining Treatment for Scope of Treatment and In-Hospital Death in Oregon”, JAGS, Vol. 62, No. 7,                                                                    July 2014, pp 1246–1251.)</a:t>
            </a:r>
          </a:p>
          <a:p>
            <a:pPr marL="685765" lvl="1" eaLnBrk="0" hangingPunct="0">
              <a:spcBef>
                <a:spcPct val="0"/>
              </a:spcBef>
              <a:buFont typeface="Calibri" panose="020F0502020204030204" pitchFamily="34" charset="0"/>
              <a:buChar char="–"/>
            </a:pPr>
            <a:endParaRPr lang="en-US" altLang="en-US" sz="1400" dirty="0"/>
          </a:p>
          <a:p>
            <a:endParaRPr lang="en-US" dirty="0"/>
          </a:p>
        </p:txBody>
      </p:sp>
      <p:sp>
        <p:nvSpPr>
          <p:cNvPr id="4" name="Text Placeholder 3"/>
          <p:cNvSpPr>
            <a:spLocks noGrp="1"/>
          </p:cNvSpPr>
          <p:nvPr>
            <p:ph type="body" idx="4294967295"/>
          </p:nvPr>
        </p:nvSpPr>
        <p:spPr>
          <a:xfrm>
            <a:off x="461375" y="875508"/>
            <a:ext cx="6489700" cy="358775"/>
          </a:xfrm>
          <a:prstGeom prst="rect">
            <a:avLst/>
          </a:prstGeom>
        </p:spPr>
        <p:txBody>
          <a:bodyPr>
            <a:normAutofit fontScale="62500" lnSpcReduction="20000"/>
          </a:bodyPr>
          <a:lstStyle/>
          <a:p>
            <a:pPr marL="0" indent="0">
              <a:buNone/>
            </a:pPr>
            <a:r>
              <a:rPr lang="en-US" dirty="0">
                <a:solidFill>
                  <a:schemeClr val="tx1"/>
                </a:solidFill>
                <a:latin typeface="Arial" panose="020B0604020202020204" pitchFamily="34" charset="0"/>
              </a:rPr>
              <a:t>Landmark Study JAGS 2014</a:t>
            </a:r>
          </a:p>
        </p:txBody>
      </p:sp>
    </p:spTree>
    <p:extLst>
      <p:ext uri="{BB962C8B-B14F-4D97-AF65-F5344CB8AC3E}">
        <p14:creationId xmlns:p14="http://schemas.microsoft.com/office/powerpoint/2010/main" val="270337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Objectives</a:t>
            </a:r>
          </a:p>
        </p:txBody>
      </p:sp>
      <p:sp>
        <p:nvSpPr>
          <p:cNvPr id="2" name="Content Placeholder 1"/>
          <p:cNvSpPr>
            <a:spLocks noGrp="1"/>
          </p:cNvSpPr>
          <p:nvPr>
            <p:ph idx="1"/>
          </p:nvPr>
        </p:nvSpPr>
        <p:spPr/>
        <p:txBody>
          <a:bodyPr/>
          <a:lstStyle/>
          <a:p>
            <a:pPr marL="365760" lvl="0" indent="-283464" defTabSz="914400" fontAlgn="auto">
              <a:spcBef>
                <a:spcPts val="0"/>
              </a:spcBef>
              <a:spcAft>
                <a:spcPts val="0"/>
              </a:spcAft>
              <a:buNone/>
              <a:defRPr/>
            </a:pPr>
            <a:r>
              <a:rPr lang="en-US" sz="2800" b="1" kern="0" dirty="0">
                <a:latin typeface="Abadi Extra Light" panose="020B0204020104020204" pitchFamily="34" charset="0"/>
                <a:cs typeface="Arial" pitchFamily="34" charset="0"/>
              </a:rPr>
              <a:t>By the end of this session, participants will be able to:</a:t>
            </a:r>
          </a:p>
          <a:p>
            <a:pPr marL="365760" lvl="0" indent="-283464" defTabSz="914400" fontAlgn="auto">
              <a:spcBef>
                <a:spcPts val="0"/>
              </a:spcBef>
              <a:spcAft>
                <a:spcPts val="0"/>
              </a:spcAft>
              <a:buNone/>
              <a:defRPr/>
            </a:pPr>
            <a:endParaRPr lang="en-US" sz="1600" b="1" kern="0" dirty="0">
              <a:latin typeface="Abadi Extra Light" panose="020B0204020104020204" pitchFamily="34" charset="0"/>
              <a:cs typeface="Arial" pitchFamily="34" charset="0"/>
            </a:endParaRPr>
          </a:p>
          <a:p>
            <a:pPr marL="365760" marR="0" lvl="0" indent="-283464"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200" b="0" i="0" u="none" strike="noStrike" kern="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rPr>
              <a:t>Understand the </a:t>
            </a:r>
            <a:r>
              <a:rPr lang="en-US" sz="2200" kern="0" dirty="0">
                <a:solidFill>
                  <a:srgbClr val="E6E6E6">
                    <a:lumMod val="25000"/>
                  </a:srgbClr>
                </a:solidFill>
              </a:rPr>
              <a:t>communication techniques involved in the </a:t>
            </a:r>
            <a:r>
              <a:rPr kumimoji="0" lang="en-US" sz="2200" b="1" i="0" u="none" strike="noStrike" kern="0" cap="none" spc="0" normalizeH="0" baseline="0" noProof="0" dirty="0">
                <a:ln>
                  <a:noFill/>
                </a:ln>
                <a:solidFill>
                  <a:srgbClr val="DB0962"/>
                </a:solidFill>
                <a:effectLst/>
                <a:uLnTx/>
                <a:uFillTx/>
                <a:latin typeface="Abadi Extra Light" panose="020B0204020104020204" pitchFamily="34" charset="0"/>
                <a:ea typeface="+mn-ea"/>
                <a:cs typeface="Arial" pitchFamily="34" charset="0"/>
              </a:rPr>
              <a:t>POLST Model </a:t>
            </a:r>
          </a:p>
          <a:p>
            <a:pPr marL="365760" marR="0" lvl="0" indent="-283464" algn="l" defTabSz="914400" rtl="0" eaLnBrk="1" fontAlgn="auto" latinLnBrk="0" hangingPunct="1">
              <a:lnSpc>
                <a:spcPct val="100000"/>
              </a:lnSpc>
              <a:spcBef>
                <a:spcPts val="1200"/>
              </a:spcBef>
              <a:spcAft>
                <a:spcPts val="0"/>
              </a:spcAft>
              <a:buClrTx/>
              <a:buSzTx/>
              <a:buFont typeface="Arial" pitchFamily="34" charset="0"/>
              <a:buChar char="•"/>
              <a:tabLst/>
              <a:defRPr/>
            </a:pPr>
            <a:r>
              <a:rPr lang="en-US" sz="2200" kern="0" dirty="0">
                <a:solidFill>
                  <a:srgbClr val="E6E6E6">
                    <a:lumMod val="25000"/>
                  </a:srgbClr>
                </a:solidFill>
              </a:rPr>
              <a:t>Complete a thorough</a:t>
            </a:r>
            <a:r>
              <a:rPr kumimoji="0" lang="en-US" sz="2200" b="0" i="0" u="none" strike="noStrike" kern="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rPr>
              <a:t> POLST discussion prior to and during completion of an IDPH Uniform POLST form</a:t>
            </a:r>
          </a:p>
          <a:p>
            <a:pPr marL="365760" marR="0" lvl="0" indent="-283464" algn="l" defTabSz="914400" rtl="0" eaLnBrk="1" fontAlgn="auto" latinLnBrk="0" hangingPunct="1">
              <a:lnSpc>
                <a:spcPct val="100000"/>
              </a:lnSpc>
              <a:spcBef>
                <a:spcPts val="1200"/>
              </a:spcBef>
              <a:spcAft>
                <a:spcPts val="0"/>
              </a:spcAft>
              <a:buClrTx/>
              <a:buSzTx/>
              <a:buFont typeface="Arial" pitchFamily="34" charset="0"/>
              <a:buChar char="•"/>
              <a:tabLst/>
              <a:defRPr/>
            </a:pPr>
            <a:r>
              <a:rPr lang="en-US" sz="2200" kern="0" dirty="0">
                <a:solidFill>
                  <a:srgbClr val="E6E6E6">
                    <a:lumMod val="25000"/>
                  </a:srgbClr>
                </a:solidFill>
              </a:rPr>
              <a:t>Adjust your POLST program considering COVID-19 </a:t>
            </a:r>
            <a:endParaRPr kumimoji="0" lang="en-US" sz="2200" b="0" i="0" u="none" strike="noStrike" kern="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endParaRPr>
          </a:p>
          <a:p>
            <a:pPr marL="365760" marR="0" lvl="0" indent="-283464"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200" b="0" i="0" u="none" strike="noStrike" kern="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rPr>
              <a:t>Describe the organizational quality practices that should be part of your institution’s POLST program</a:t>
            </a:r>
          </a:p>
        </p:txBody>
      </p:sp>
    </p:spTree>
    <p:extLst>
      <p:ext uri="{BB962C8B-B14F-4D97-AF65-F5344CB8AC3E}">
        <p14:creationId xmlns:p14="http://schemas.microsoft.com/office/powerpoint/2010/main" val="133505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1A322B-3541-4893-8755-E60C3C385F94}"/>
              </a:ext>
            </a:extLst>
          </p:cNvPr>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What is POLST?</a:t>
            </a:r>
          </a:p>
        </p:txBody>
      </p:sp>
      <p:sp>
        <p:nvSpPr>
          <p:cNvPr id="2" name="Content Placeholder 1">
            <a:extLst>
              <a:ext uri="{FF2B5EF4-FFF2-40B4-BE49-F238E27FC236}">
                <a16:creationId xmlns:a16="http://schemas.microsoft.com/office/drawing/2014/main" id="{11917FA8-EFB6-4F21-93FC-79AA2CBB68AC}"/>
              </a:ext>
            </a:extLst>
          </p:cNvPr>
          <p:cNvSpPr>
            <a:spLocks noGrp="1"/>
          </p:cNvSpPr>
          <p:nvPr>
            <p:ph idx="1"/>
          </p:nvPr>
        </p:nvSpPr>
        <p:spPr/>
        <p:txBody>
          <a:bodyPr>
            <a:normAutofit/>
          </a:bodyPr>
          <a:lstStyle/>
          <a:p>
            <a:r>
              <a:rPr lang="en-US" sz="2400" dirty="0">
                <a:latin typeface="Arial" panose="020B0604020202020204" pitchFamily="34" charset="0"/>
              </a:rPr>
              <a:t>In Illinois - POLST stands for </a:t>
            </a:r>
            <a:r>
              <a:rPr lang="en-US" sz="2400" b="1" u="sng" dirty="0">
                <a:solidFill>
                  <a:srgbClr val="DB0962"/>
                </a:solidFill>
                <a:latin typeface="Arial" panose="020B0604020202020204" pitchFamily="34" charset="0"/>
              </a:rPr>
              <a:t>Practitioner</a:t>
            </a:r>
            <a:r>
              <a:rPr lang="en-US" sz="2400" dirty="0">
                <a:solidFill>
                  <a:srgbClr val="DB0962"/>
                </a:solidFill>
                <a:latin typeface="Arial" panose="020B0604020202020204" pitchFamily="34" charset="0"/>
              </a:rPr>
              <a:t>*</a:t>
            </a:r>
            <a:r>
              <a:rPr lang="en-US" sz="2400" dirty="0">
                <a:latin typeface="Arial" panose="020B0604020202020204" pitchFamily="34" charset="0"/>
              </a:rPr>
              <a:t> Orders for Life Sustaining Treatment</a:t>
            </a:r>
          </a:p>
          <a:p>
            <a:pPr marL="0" indent="0">
              <a:buNone/>
            </a:pPr>
            <a:endParaRPr lang="en-US" sz="800" dirty="0">
              <a:latin typeface="Arial" panose="020B0604020202020204" pitchFamily="34" charset="0"/>
            </a:endParaRPr>
          </a:p>
          <a:p>
            <a:r>
              <a:rPr lang="en-US" sz="2400" dirty="0">
                <a:latin typeface="Arial" panose="020B0604020202020204" pitchFamily="34" charset="0"/>
              </a:rPr>
              <a:t>It is NOT just a form, </a:t>
            </a:r>
            <a:r>
              <a:rPr lang="en-US" sz="2400" b="1" dirty="0">
                <a:solidFill>
                  <a:srgbClr val="DB0962"/>
                </a:solidFill>
                <a:latin typeface="Arial" panose="020B0604020202020204" pitchFamily="34" charset="0"/>
              </a:rPr>
              <a:t>it is a process</a:t>
            </a:r>
          </a:p>
          <a:p>
            <a:pPr lvl="1"/>
            <a:r>
              <a:rPr lang="en-US" sz="2000" dirty="0">
                <a:latin typeface="Arial" panose="020B0604020202020204" pitchFamily="34" charset="0"/>
              </a:rPr>
              <a:t>Approach to end-of-life planning based on thoughtful conversations with the person, a friend or family if desired, and healthcare professionals </a:t>
            </a:r>
          </a:p>
          <a:p>
            <a:pPr lvl="1"/>
            <a:r>
              <a:rPr lang="en-US" sz="2000" dirty="0">
                <a:latin typeface="Arial" panose="020B0604020202020204" pitchFamily="34" charset="0"/>
              </a:rPr>
              <a:t>Incorporates values, beliefs and priorities as these relate to prognosis, likely disease course &amp; treatment choices</a:t>
            </a:r>
          </a:p>
          <a:p>
            <a:endParaRPr lang="en-US" dirty="0"/>
          </a:p>
        </p:txBody>
      </p:sp>
      <p:sp>
        <p:nvSpPr>
          <p:cNvPr id="4" name="TextBox 3">
            <a:extLst>
              <a:ext uri="{FF2B5EF4-FFF2-40B4-BE49-F238E27FC236}">
                <a16:creationId xmlns:a16="http://schemas.microsoft.com/office/drawing/2014/main" id="{AF4233C2-DE8F-47D8-AF8E-5BA5045132B7}"/>
              </a:ext>
            </a:extLst>
          </p:cNvPr>
          <p:cNvSpPr txBox="1"/>
          <p:nvPr/>
        </p:nvSpPr>
        <p:spPr>
          <a:xfrm>
            <a:off x="0" y="4990507"/>
            <a:ext cx="8305800" cy="1754326"/>
          </a:xfrm>
          <a:prstGeom prst="rect">
            <a:avLst/>
          </a:prstGeom>
          <a:noFill/>
        </p:spPr>
        <p:txBody>
          <a:bodyPr wrap="square" rtlCol="0">
            <a:spAutoFit/>
          </a:bodyPr>
          <a:lstStyle/>
          <a:p>
            <a:pPr lvl="1"/>
            <a:r>
              <a:rPr lang="en-US" sz="1600" dirty="0">
                <a:solidFill>
                  <a:schemeClr val="tx2">
                    <a:lumMod val="10000"/>
                  </a:schemeClr>
                </a:solidFill>
                <a:latin typeface="Arial" panose="020B0604020202020204" pitchFamily="34" charset="0"/>
                <a:cs typeface="Arial" panose="020B0604020202020204" pitchFamily="34" charset="0"/>
              </a:rPr>
              <a:t>* Physician, Advanced Practice Registered Nurse, Physician Assistant, Resident in 2</a:t>
            </a:r>
            <a:r>
              <a:rPr lang="en-US" sz="1600" baseline="30000" dirty="0">
                <a:solidFill>
                  <a:schemeClr val="tx2">
                    <a:lumMod val="10000"/>
                  </a:schemeClr>
                </a:solidFill>
                <a:latin typeface="Arial" panose="020B0604020202020204" pitchFamily="34" charset="0"/>
                <a:cs typeface="Arial" panose="020B0604020202020204" pitchFamily="34" charset="0"/>
              </a:rPr>
              <a:t>nd</a:t>
            </a:r>
            <a:r>
              <a:rPr lang="en-US" sz="1600" dirty="0">
                <a:solidFill>
                  <a:schemeClr val="tx2">
                    <a:lumMod val="10000"/>
                  </a:schemeClr>
                </a:solidFill>
                <a:latin typeface="Arial" panose="020B0604020202020204" pitchFamily="34" charset="0"/>
                <a:cs typeface="Arial" panose="020B0604020202020204" pitchFamily="34" charset="0"/>
              </a:rPr>
              <a:t> year or higher of residency program</a:t>
            </a:r>
          </a:p>
          <a:p>
            <a:endParaRPr lang="en-US" dirty="0"/>
          </a:p>
          <a:p>
            <a:r>
              <a:rPr lang="en-US" dirty="0"/>
              <a:t>Advance Practice Registered Nurse</a:t>
            </a:r>
          </a:p>
          <a:p>
            <a:r>
              <a:rPr lang="en-US" dirty="0"/>
              <a:t>Physician Assistant</a:t>
            </a:r>
          </a:p>
          <a:p>
            <a:r>
              <a:rPr lang="en-US" dirty="0"/>
              <a:t>Resident in 2nd year or higher of residency program</a:t>
            </a:r>
          </a:p>
        </p:txBody>
      </p:sp>
    </p:spTree>
    <p:extLst>
      <p:ext uri="{BB962C8B-B14F-4D97-AF65-F5344CB8AC3E}">
        <p14:creationId xmlns:p14="http://schemas.microsoft.com/office/powerpoint/2010/main" val="3453375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Who should have a POLST Form?</a:t>
            </a:r>
          </a:p>
        </p:txBody>
      </p:sp>
      <p:sp>
        <p:nvSpPr>
          <p:cNvPr id="2" name="Content Placeholder 1"/>
          <p:cNvSpPr>
            <a:spLocks noGrp="1"/>
          </p:cNvSpPr>
          <p:nvPr>
            <p:ph idx="1"/>
          </p:nvPr>
        </p:nvSpPr>
        <p:spPr/>
        <p:txBody>
          <a:bodyPr>
            <a:normAutofit lnSpcReduction="10000"/>
          </a:bodyPr>
          <a:lstStyle/>
          <a:p>
            <a:pPr marL="0" indent="0">
              <a:buNone/>
            </a:pPr>
            <a:r>
              <a:rPr lang="en-US" sz="2200" b="1" dirty="0">
                <a:latin typeface="Arial" panose="020B0604020202020204" pitchFamily="34" charset="0"/>
              </a:rPr>
              <a:t>The POLST decision-making process and resulting medical orders are intended for people of any age who are at risk for a life-threatening clinical event because they have a serious life-limiting medical condition, which may include advanced frailty.</a:t>
            </a:r>
          </a:p>
          <a:p>
            <a:pPr marL="0" indent="0">
              <a:buNone/>
            </a:pPr>
            <a:endParaRPr lang="en-US" sz="1700" dirty="0">
              <a:latin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US" sz="24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This includes but is not limited to people with: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Severe Heart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Metastatic Cancer or Malignant Brain Tumor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Lung, Renal or Liver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Frailty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Advanced Neurodegenerative Disease </a:t>
            </a:r>
          </a:p>
          <a:p>
            <a:pPr marL="457200" marR="0" lvl="1" indent="0" algn="l" defTabSz="914400" rtl="0" eaLnBrk="1" fontAlgn="auto" latinLnBrk="0" hangingPunct="1">
              <a:lnSpc>
                <a:spcPct val="100000"/>
              </a:lnSpc>
              <a:spcBef>
                <a:spcPct val="20000"/>
              </a:spcBef>
              <a:spcAft>
                <a:spcPts val="0"/>
              </a:spcAft>
              <a:buClrTx/>
              <a:buSzTx/>
              <a:buNone/>
              <a:tabLst/>
              <a:defRPr/>
            </a:pPr>
            <a:r>
              <a:rPr lang="en-US" sz="1800" dirty="0">
                <a:solidFill>
                  <a:srgbClr val="E6E6E6">
                    <a:lumMod val="25000"/>
                  </a:srgbClr>
                </a:solidFill>
                <a:latin typeface="Arial" panose="020B0604020202020204" pitchFamily="34" charset="0"/>
              </a:rPr>
              <a:t>	</a:t>
            </a: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(e.g., Dementia, Parkinson’s Disease, ALS)</a:t>
            </a:r>
            <a:r>
              <a:rPr kumimoji="0" lang="en-US" sz="2000" b="0" i="0" u="none" strike="noStrike" kern="1200" cap="none" spc="0" normalizeH="0" baseline="0" noProof="0" dirty="0">
                <a:ln>
                  <a:noFill/>
                </a:ln>
                <a:solidFill>
                  <a:srgbClr val="E6E6E6">
                    <a:lumMod val="25000"/>
                  </a:srgbClr>
                </a:solidFill>
                <a:effectLst/>
                <a:uLnTx/>
                <a:uFillTx/>
                <a:latin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30086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latin typeface="Arial" panose="020B0604020202020204" pitchFamily="34" charset="0"/>
                <a:cs typeface="Arial" panose="020B0604020202020204" pitchFamily="34" charset="0"/>
              </a:rPr>
              <a:t>What else to know about </a:t>
            </a:r>
            <a:r>
              <a:rPr lang="en-US" sz="3600" b="1" dirty="0">
                <a:latin typeface="Arial" panose="020B0604020202020204" pitchFamily="34" charset="0"/>
                <a:cs typeface="Arial" panose="020B0604020202020204" pitchFamily="34" charset="0"/>
              </a:rPr>
              <a:t>a POLST?</a:t>
            </a:r>
          </a:p>
        </p:txBody>
      </p:sp>
      <p:sp>
        <p:nvSpPr>
          <p:cNvPr id="2" name="Content Placeholder 1"/>
          <p:cNvSpPr>
            <a:spLocks noGrp="1"/>
          </p:cNvSpPr>
          <p:nvPr>
            <p:ph idx="1"/>
          </p:nvPr>
        </p:nvSpPr>
        <p:spPr/>
        <p:txBody>
          <a:bodyPr>
            <a:normAutofit/>
          </a:bodyPr>
          <a:lstStyle/>
          <a:p>
            <a:r>
              <a:rPr lang="en-US" sz="1800" dirty="0">
                <a:latin typeface="Arial" panose="020B0604020202020204" pitchFamily="34" charset="0"/>
              </a:rPr>
              <a:t>Most people over age 65 are too healthy to have POLST orders.</a:t>
            </a:r>
          </a:p>
          <a:p>
            <a:endParaRPr lang="en-US" sz="1100" dirty="0">
              <a:latin typeface="Arial" panose="020B0604020202020204" pitchFamily="34" charset="0"/>
            </a:endParaRPr>
          </a:p>
          <a:p>
            <a:r>
              <a:rPr lang="en-US" sz="1800" dirty="0">
                <a:solidFill>
                  <a:schemeClr val="bg2">
                    <a:lumMod val="25000"/>
                  </a:schemeClr>
                </a:solidFill>
                <a:latin typeface="Arial" panose="020B0604020202020204" pitchFamily="34" charset="0"/>
              </a:rPr>
              <a:t>POLST </a:t>
            </a:r>
            <a:r>
              <a:rPr lang="en-US" sz="1800" b="1" dirty="0">
                <a:solidFill>
                  <a:srgbClr val="DB0962"/>
                </a:solidFill>
                <a:latin typeface="Arial" panose="020B0604020202020204" pitchFamily="34" charset="0"/>
              </a:rPr>
              <a:t>is </a:t>
            </a:r>
            <a:r>
              <a:rPr lang="en-US" sz="1800" b="1" u="sng" dirty="0">
                <a:solidFill>
                  <a:srgbClr val="DB0962"/>
                </a:solidFill>
                <a:latin typeface="Arial" panose="020B0604020202020204" pitchFamily="34" charset="0"/>
              </a:rPr>
              <a:t>not</a:t>
            </a:r>
            <a:r>
              <a:rPr lang="en-US" sz="1800" b="1" dirty="0">
                <a:solidFill>
                  <a:srgbClr val="DB0962"/>
                </a:solidFill>
                <a:latin typeface="Arial" panose="020B0604020202020204" pitchFamily="34" charset="0"/>
              </a:rPr>
              <a:t> intended </a:t>
            </a:r>
            <a:r>
              <a:rPr lang="en-US" sz="1800" dirty="0">
                <a:solidFill>
                  <a:schemeClr val="bg2">
                    <a:lumMod val="25000"/>
                  </a:schemeClr>
                </a:solidFill>
                <a:latin typeface="Arial" panose="020B0604020202020204" pitchFamily="34" charset="0"/>
              </a:rPr>
              <a:t>for people with chronic, stable disability, who must not be mistaken for being at the end of life.</a:t>
            </a:r>
          </a:p>
          <a:p>
            <a:endParaRPr lang="en-US" sz="1100" dirty="0">
              <a:solidFill>
                <a:schemeClr val="bg2">
                  <a:lumMod val="25000"/>
                </a:schemeClr>
              </a:solidFill>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The POLST form speaks for patients </a:t>
            </a:r>
            <a:r>
              <a:rPr kumimoji="0" lang="en-US" sz="1800" b="1" i="0" u="none" strike="noStrike" kern="1200" cap="none" spc="0" normalizeH="0" baseline="0" noProof="0" dirty="0">
                <a:ln>
                  <a:noFill/>
                </a:ln>
                <a:solidFill>
                  <a:srgbClr val="DB0962"/>
                </a:solidFill>
                <a:effectLst/>
                <a:uLnTx/>
                <a:uFillTx/>
                <a:latin typeface="Arial" panose="020B0604020202020204" pitchFamily="34" charset="0"/>
              </a:rPr>
              <a:t>ONLY</a:t>
            </a: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 when they can’t speak for themselves.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rgbClr val="E6E6E6">
                  <a:lumMod val="25000"/>
                </a:srgbClr>
              </a:solidFill>
              <a:effectLst/>
              <a:uLnTx/>
              <a:uFillTx/>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E6E6E6">
                    <a:lumMod val="25000"/>
                  </a:srgbClr>
                </a:solidFill>
                <a:effectLst/>
                <a:uLnTx/>
                <a:uFillTx/>
                <a:latin typeface="Arial" panose="020B0604020202020204" pitchFamily="34" charset="0"/>
              </a:rPr>
              <a:t>The patient can void or change their POLST form at anytime as their disease and health changes.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srgbClr val="E6E6E6">
                  <a:lumMod val="25000"/>
                </a:srgbClr>
              </a:solidFill>
              <a:effectLst/>
              <a:uLnTx/>
              <a:uFillTx/>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800" dirty="0">
                <a:solidFill>
                  <a:srgbClr val="E6E6E6">
                    <a:lumMod val="25000"/>
                  </a:srgbClr>
                </a:solidFill>
                <a:latin typeface="Arial" panose="020B0604020202020204" pitchFamily="34" charset="0"/>
              </a:rPr>
              <a:t>A patient without POLST orders receives FULL TREATMENT as the default, and this </a:t>
            </a:r>
            <a:r>
              <a:rPr lang="en-US" sz="1800" b="1" dirty="0">
                <a:solidFill>
                  <a:srgbClr val="DB0962"/>
                </a:solidFill>
                <a:latin typeface="Arial" panose="020B0604020202020204" pitchFamily="34" charset="0"/>
              </a:rPr>
              <a:t>may</a:t>
            </a:r>
            <a:r>
              <a:rPr lang="en-US" sz="1800" dirty="0">
                <a:solidFill>
                  <a:srgbClr val="E6E6E6">
                    <a:lumMod val="25000"/>
                  </a:srgbClr>
                </a:solidFill>
                <a:latin typeface="Arial" panose="020B0604020202020204" pitchFamily="34" charset="0"/>
              </a:rPr>
              <a:t> be a reason not to complete the form.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1800" dirty="0">
              <a:solidFill>
                <a:srgbClr val="E6E6E6">
                  <a:lumMod val="25000"/>
                </a:srgbClr>
              </a:solidFill>
              <a:latin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dirty="0">
                <a:ln>
                  <a:noFill/>
                </a:ln>
                <a:solidFill>
                  <a:srgbClr val="DB0962"/>
                </a:solidFill>
                <a:effectLst/>
                <a:uLnTx/>
                <a:uFillTx/>
                <a:latin typeface="Arial" panose="020B0604020202020204" pitchFamily="34" charset="0"/>
              </a:rPr>
              <a:t>Accompanies patient from care setting to care setting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000" dirty="0">
              <a:solidFill>
                <a:srgbClr val="E6E6E6">
                  <a:lumMod val="25000"/>
                </a:srgb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E6E6E6">
                  <a:lumMod val="25000"/>
                </a:srgbClr>
              </a:solidFill>
              <a:effectLst/>
              <a:uLnTx/>
              <a:uFillTx/>
              <a:latin typeface="Abadi Extra Light" panose="020B0204020104020204" pitchFamily="34" charset="0"/>
              <a:ea typeface="+mn-ea"/>
              <a:cs typeface="Arial" pitchFamily="34" charset="0"/>
            </a:endParaRPr>
          </a:p>
          <a:p>
            <a:pPr marL="0" indent="0">
              <a:buNone/>
            </a:pPr>
            <a:endParaRPr lang="en-US" sz="2800" dirty="0">
              <a:solidFill>
                <a:schemeClr val="bg2">
                  <a:lumMod val="25000"/>
                </a:schemeClr>
              </a:solidFill>
              <a:latin typeface="Abadi Extra Light" panose="020B0204020104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09890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4138"/>
            <a:ext cx="8686800" cy="1143000"/>
          </a:xfrm>
        </p:spPr>
        <p:txBody>
          <a:bodyPr>
            <a:normAutofit/>
          </a:bodyPr>
          <a:lstStyle/>
          <a:p>
            <a:r>
              <a:rPr lang="en-US" sz="3400" b="1" dirty="0">
                <a:latin typeface="Arial" panose="020B0604020202020204" pitchFamily="34" charset="0"/>
                <a:cs typeface="Arial" panose="020B0604020202020204" pitchFamily="34" charset="0"/>
              </a:rPr>
              <a:t>What are the benefits of POLST?</a:t>
            </a:r>
          </a:p>
        </p:txBody>
      </p:sp>
      <p:sp>
        <p:nvSpPr>
          <p:cNvPr id="2" name="Content Placeholder 1"/>
          <p:cNvSpPr>
            <a:spLocks noGrp="1"/>
          </p:cNvSpPr>
          <p:nvPr>
            <p:ph idx="1"/>
          </p:nvPr>
        </p:nvSpPr>
        <p:spPr/>
        <p:txBody>
          <a:bodyPr>
            <a:normAutofit/>
          </a:bodyPr>
          <a:lstStyle/>
          <a:p>
            <a:pPr marL="0" indent="0">
              <a:buNone/>
            </a:pPr>
            <a:r>
              <a:rPr lang="en-US" sz="2400" b="1" dirty="0">
                <a:solidFill>
                  <a:schemeClr val="bg2">
                    <a:lumMod val="25000"/>
                  </a:schemeClr>
                </a:solidFill>
                <a:latin typeface="Arial" panose="020B0604020202020204" pitchFamily="34" charset="0"/>
              </a:rPr>
              <a:t>Promotes Person-Centered Care</a:t>
            </a:r>
          </a:p>
          <a:p>
            <a:pPr marL="0" indent="0">
              <a:buNone/>
            </a:pPr>
            <a:endParaRPr lang="en-US" sz="1200" b="1" dirty="0">
              <a:solidFill>
                <a:schemeClr val="bg2">
                  <a:lumMod val="25000"/>
                </a:schemeClr>
              </a:solidFill>
              <a:latin typeface="Arial" panose="020B0604020202020204" pitchFamily="34" charset="0"/>
            </a:endParaRP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Allows the person, loved ones and providers to discuss and document the person’s values and preferences for treatment in a medical emergency</a:t>
            </a: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Protects individuals who live in the community from treatment that is inconsistent with their preferences</a:t>
            </a:r>
          </a:p>
          <a:p>
            <a:endParaRPr lang="en-US" sz="1000" dirty="0">
              <a:solidFill>
                <a:schemeClr val="bg2">
                  <a:lumMod val="25000"/>
                </a:schemeClr>
              </a:solidFill>
              <a:latin typeface="Arial" panose="020B0604020202020204" pitchFamily="34" charset="0"/>
            </a:endParaRPr>
          </a:p>
          <a:p>
            <a:r>
              <a:rPr lang="en-US" sz="2000" dirty="0">
                <a:solidFill>
                  <a:schemeClr val="bg2">
                    <a:lumMod val="25000"/>
                  </a:schemeClr>
                </a:solidFill>
                <a:latin typeface="Arial" panose="020B0604020202020204" pitchFamily="34" charset="0"/>
              </a:rPr>
              <a:t>Reduces medical errors by improving guidance during life-threatening emergencies</a:t>
            </a:r>
          </a:p>
          <a:p>
            <a:endParaRPr lang="en-US" sz="1000" dirty="0">
              <a:solidFill>
                <a:schemeClr val="bg2">
                  <a:lumMod val="25000"/>
                </a:schemeClr>
              </a:solidFill>
              <a:latin typeface="Arial" panose="020B0604020202020204" pitchFamily="34" charset="0"/>
            </a:endParaRPr>
          </a:p>
          <a:p>
            <a:endParaRPr lang="en-US" sz="2000" dirty="0">
              <a:solidFill>
                <a:schemeClr val="bg2">
                  <a:lumMod val="25000"/>
                </a:schemeClr>
              </a:solidFill>
              <a:latin typeface="Abadi Extra Light" panose="020B0204020104020204" pitchFamily="34" charset="0"/>
            </a:endParaRPr>
          </a:p>
          <a:p>
            <a:pPr>
              <a:buNone/>
            </a:pPr>
            <a:endParaRPr lang="en-US" sz="2800" dirty="0">
              <a:solidFill>
                <a:schemeClr val="bg2">
                  <a:lumMod val="25000"/>
                </a:schemeClr>
              </a:solidFill>
            </a:endParaRPr>
          </a:p>
        </p:txBody>
      </p:sp>
    </p:spTree>
    <p:extLst>
      <p:ext uri="{BB962C8B-B14F-4D97-AF65-F5344CB8AC3E}">
        <p14:creationId xmlns:p14="http://schemas.microsoft.com/office/powerpoint/2010/main" val="427995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418573-B05E-4C42-8EB3-10D01046301E}"/>
              </a:ext>
            </a:extLst>
          </p:cNvPr>
          <p:cNvSpPr>
            <a:spLocks noGrp="1"/>
          </p:cNvSpPr>
          <p:nvPr>
            <p:ph type="ctrTitle"/>
          </p:nvPr>
        </p:nvSpPr>
        <p:spPr>
          <a:xfrm>
            <a:off x="685800" y="2130437"/>
            <a:ext cx="7772400" cy="3660763"/>
          </a:xfrm>
          <a:solidFill>
            <a:srgbClr val="00B0F0"/>
          </a:solidFill>
          <a:ln w="76200">
            <a:solidFill>
              <a:srgbClr val="0070C0"/>
            </a:solidFill>
          </a:ln>
        </p:spPr>
        <p:txBody>
          <a:bodyPr>
            <a:normAutofit/>
          </a:bodyPr>
          <a:lstStyle/>
          <a:p>
            <a:pPr algn="ctr"/>
            <a:r>
              <a:rPr lang="en-US" sz="4000" b="1" dirty="0">
                <a:effectLst/>
                <a:latin typeface="Arial" panose="020B0604020202020204" pitchFamily="34" charset="0"/>
                <a:cs typeface="Arial" panose="020B0604020202020204" pitchFamily="34" charset="0"/>
              </a:rPr>
              <a:t>POLST </a:t>
            </a:r>
            <a:br>
              <a:rPr lang="en-US" sz="4000" b="1" dirty="0">
                <a:effectLst/>
                <a:latin typeface="Arial" panose="020B0604020202020204" pitchFamily="34" charset="0"/>
                <a:cs typeface="Arial" panose="020B0604020202020204" pitchFamily="34" charset="0"/>
              </a:rPr>
            </a:br>
            <a:r>
              <a:rPr lang="en-US" sz="4000" b="1" dirty="0">
                <a:effectLst/>
                <a:latin typeface="Arial" panose="020B0604020202020204" pitchFamily="34" charset="0"/>
                <a:cs typeface="Arial" panose="020B0604020202020204" pitchFamily="34" charset="0"/>
              </a:rPr>
              <a:t>Conversations </a:t>
            </a:r>
          </a:p>
        </p:txBody>
      </p:sp>
    </p:spTree>
    <p:extLst>
      <p:ext uri="{BB962C8B-B14F-4D97-AF65-F5344CB8AC3E}">
        <p14:creationId xmlns:p14="http://schemas.microsoft.com/office/powerpoint/2010/main" val="580163912"/>
      </p:ext>
    </p:extLst>
  </p:cSld>
  <p:clrMapOvr>
    <a:masterClrMapping/>
  </p:clrMapOvr>
</p:sld>
</file>

<file path=ppt/theme/theme1.xml><?xml version="1.0" encoding="utf-8"?>
<a:theme xmlns:a="http://schemas.openxmlformats.org/drawingml/2006/main" name="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OLST2020_2">
  <a:themeElements>
    <a:clrScheme name="Custom 1">
      <a:dk1>
        <a:srgbClr val="FFFFFF"/>
      </a:dk1>
      <a:lt1>
        <a:srgbClr val="FFFFFF"/>
      </a:lt1>
      <a:dk2>
        <a:srgbClr val="E6E6E6"/>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POLST2020_2">
  <a:themeElements>
    <a:clrScheme name="Custom 1">
      <a:dk1>
        <a:srgbClr val="FFFFFF"/>
      </a:dk1>
      <a:lt1>
        <a:srgbClr val="FFFFFF"/>
      </a:lt1>
      <a:dk2>
        <a:srgbClr val="E6E6E6"/>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POLST2020_2">
  <a:themeElements>
    <a:clrScheme name="Custom 2">
      <a:dk1>
        <a:srgbClr val="FFFFFF"/>
      </a:dk1>
      <a:lt1>
        <a:srgbClr val="FFFFFF"/>
      </a:lt1>
      <a:dk2>
        <a:srgbClr val="E6E6E6"/>
      </a:dk2>
      <a:lt2>
        <a:srgbClr val="FFFFFF"/>
      </a:lt2>
      <a:accent1>
        <a:srgbClr val="E6E6E6"/>
      </a:accent1>
      <a:accent2>
        <a:srgbClr val="FF66CC"/>
      </a:accent2>
      <a:accent3>
        <a:srgbClr val="FF3399"/>
      </a:accent3>
      <a:accent4>
        <a:srgbClr val="FFCCFF"/>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6888</Words>
  <Application>Microsoft Office PowerPoint</Application>
  <PresentationFormat>On-screen Show (4:3)</PresentationFormat>
  <Paragraphs>545</Paragraphs>
  <Slides>38</Slides>
  <Notes>34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38</vt:i4>
      </vt:variant>
    </vt:vector>
  </HeadingPairs>
  <TitlesOfParts>
    <vt:vector size="53" baseType="lpstr">
      <vt:lpstr>Abadi</vt:lpstr>
      <vt:lpstr>Abadi Extra Light</vt:lpstr>
      <vt:lpstr>Arial</vt:lpstr>
      <vt:lpstr>Arial Narrow</vt:lpstr>
      <vt:lpstr>Calibri</vt:lpstr>
      <vt:lpstr>Georgia</vt:lpstr>
      <vt:lpstr>Trebuchet MS</vt:lpstr>
      <vt:lpstr>Wingdings</vt:lpstr>
      <vt:lpstr>POLST2020_2</vt:lpstr>
      <vt:lpstr>3_Custom Design</vt:lpstr>
      <vt:lpstr>4_Custom Design</vt:lpstr>
      <vt:lpstr>1_POLST2020_2</vt:lpstr>
      <vt:lpstr>3_POLST2020_2</vt:lpstr>
      <vt:lpstr>2_POLST2020_2</vt:lpstr>
      <vt:lpstr>4_POLST2020_2</vt:lpstr>
      <vt:lpstr>PowerPoint Presentation</vt:lpstr>
      <vt:lpstr>Permission to Use</vt:lpstr>
      <vt:lpstr>Disclaimer</vt:lpstr>
      <vt:lpstr>Objectives</vt:lpstr>
      <vt:lpstr>What is POLST?</vt:lpstr>
      <vt:lpstr>Who should have a POLST Form?</vt:lpstr>
      <vt:lpstr>What else to know about a POLST?</vt:lpstr>
      <vt:lpstr>What are the benefits of POLST?</vt:lpstr>
      <vt:lpstr>POLST  Conversations </vt:lpstr>
      <vt:lpstr>Checklist for the POLST Conversation</vt:lpstr>
      <vt:lpstr>POLST Conversation – BEFORE the Form</vt:lpstr>
      <vt:lpstr>Knowledge GAP - Decision Point</vt:lpstr>
      <vt:lpstr>Case Studies</vt:lpstr>
      <vt:lpstr>Demonstrating That You Care</vt:lpstr>
      <vt:lpstr>Resources for “The Conversation”</vt:lpstr>
      <vt:lpstr>Adapted from Vital Talk: Patient Engagement Opportunities</vt:lpstr>
      <vt:lpstr>Adapted from VitalTalk: Substitute Decision Maker Engagement Opportunities</vt:lpstr>
      <vt:lpstr>Discussion of the POLST Form</vt:lpstr>
      <vt:lpstr>PowerPoint Presentation</vt:lpstr>
      <vt:lpstr>3 Primary Medical Order Sections</vt:lpstr>
      <vt:lpstr>Section “A”: Cardio-Pulmonary Resuscitation</vt:lpstr>
      <vt:lpstr>Acceptable Options for a Valid Form</vt:lpstr>
      <vt:lpstr>Section “B”: Medical Interventions</vt:lpstr>
      <vt:lpstr>Section “B”: Medical Interventions</vt:lpstr>
      <vt:lpstr>Section “B”: Medical Interventions</vt:lpstr>
      <vt:lpstr>Section “B”: Medical Interventions</vt:lpstr>
      <vt:lpstr>Section “B”: Comfort Focused Treatment</vt:lpstr>
      <vt:lpstr>Section “B”: Medical Interventions</vt:lpstr>
      <vt:lpstr>Section C: Medically Administered Nutrition</vt:lpstr>
      <vt:lpstr>Section D: Documentation of Discussion</vt:lpstr>
      <vt:lpstr>Section E: Signature of Practitioner</vt:lpstr>
      <vt:lpstr>Back Page – EMS does not take action </vt:lpstr>
      <vt:lpstr>Review and Revision of POLST</vt:lpstr>
      <vt:lpstr>QUESTION &amp; ANSWER</vt:lpstr>
      <vt:lpstr>POLST Resources</vt:lpstr>
      <vt:lpstr>This presentation created by the POLST Illinois Education Committee has been made possible by in-kind and other resources provided by: </vt:lpstr>
      <vt:lpstr>Additional Criteria for Evaluating Appropriate Use of POLST</vt:lpstr>
      <vt:lpstr>National Support for POLST: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929</cp:revision>
  <cp:lastPrinted>2020-05-08T16:27:05Z</cp:lastPrinted>
  <dcterms:created xsi:type="dcterms:W3CDTF">2015-02-05T20:04:57Z</dcterms:created>
  <dcterms:modified xsi:type="dcterms:W3CDTF">2021-07-07T20:44:42Z</dcterms:modified>
</cp:coreProperties>
</file>