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3"/>
  </p:notesMasterIdLst>
  <p:sldIdLst>
    <p:sldId id="421" r:id="rId2"/>
    <p:sldId id="547" r:id="rId3"/>
    <p:sldId id="504" r:id="rId4"/>
    <p:sldId id="548" r:id="rId5"/>
    <p:sldId id="553" r:id="rId6"/>
    <p:sldId id="554" r:id="rId7"/>
    <p:sldId id="508" r:id="rId8"/>
    <p:sldId id="290" r:id="rId9"/>
    <p:sldId id="555" r:id="rId10"/>
    <p:sldId id="556" r:id="rId11"/>
    <p:sldId id="5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CjRNAoD3bCLfgJ11gqzbw==" hashData="euVnsknlq5kszZV7xcbd8niwtaVzzLKTEZFk+C0S7zhNfXtTwK9UFNRCD+MNOgVHsX2TceB5BY3dwz+LMgf3x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E8770-272A-467E-A340-2A7EFE237F52}"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44846-DEA9-43CF-B874-A14695DCD1CE}" type="slidenum">
              <a:rPr lang="en-US" smtClean="0"/>
              <a:t>‹#›</a:t>
            </a:fld>
            <a:endParaRPr lang="en-US"/>
          </a:p>
        </p:txBody>
      </p:sp>
    </p:spTree>
    <p:extLst>
      <p:ext uri="{BB962C8B-B14F-4D97-AF65-F5344CB8AC3E}">
        <p14:creationId xmlns:p14="http://schemas.microsoft.com/office/powerpoint/2010/main" val="374228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read a completed form CAREFULLY.  The mere existence of a form does not assume a person is DNR.  </a:t>
            </a:r>
            <a:r>
              <a:rPr lang="en-US" i="1" u="sng" dirty="0"/>
              <a:t>This form allows someone to indicate they want CPR.</a:t>
            </a:r>
            <a:r>
              <a:rPr lang="en-US" i="0" u="none" dirty="0"/>
              <a:t>  </a:t>
            </a:r>
            <a:r>
              <a:rPr lang="en-US" i="1" dirty="0"/>
              <a:t>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543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***The form is valid even if left blank or not included.</a:t>
            </a:r>
          </a:p>
          <a:p>
            <a:endParaRPr lang="en-US" b="0" i="1" dirty="0"/>
          </a:p>
          <a:p>
            <a:r>
              <a:rPr lang="en-US" b="0" i="1" dirty="0"/>
              <a:t>Fields on the back page include:</a:t>
            </a:r>
          </a:p>
          <a:p>
            <a:pPr marL="171450" indent="-171450">
              <a:buFont typeface="Arial" panose="020B0604020202020204" pitchFamily="34" charset="0"/>
              <a:buChar char="•"/>
            </a:pPr>
            <a:r>
              <a:rPr lang="en-US" b="0" i="1" dirty="0"/>
              <a:t>patient’s name</a:t>
            </a:r>
          </a:p>
          <a:p>
            <a:pPr marL="171450" indent="-171450">
              <a:buFont typeface="Arial" panose="020B0604020202020204" pitchFamily="34" charset="0"/>
              <a:buChar char="•"/>
            </a:pPr>
            <a:r>
              <a:rPr lang="en-US" b="0" i="1" dirty="0"/>
              <a:t>information about the existence of the patient’s advance directives</a:t>
            </a:r>
          </a:p>
          <a:p>
            <a:pPr marL="171450" indent="-171450">
              <a:buFont typeface="Arial" panose="020B0604020202020204" pitchFamily="34" charset="0"/>
              <a:buChar char="•"/>
            </a:pPr>
            <a:r>
              <a:rPr lang="en-US" b="0" i="1" dirty="0"/>
              <a:t>identity of the person who conducted the POLST conversation and prepared the form with the patient or substitute decision maker</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Guidance at the bottom of the back page includes information about:</a:t>
            </a:r>
          </a:p>
          <a:p>
            <a:pPr marL="628650" lvl="1" indent="-171450">
              <a:buFont typeface="Arial" panose="020B0604020202020204" pitchFamily="34" charset="0"/>
              <a:buChar char="•"/>
            </a:pPr>
            <a:r>
              <a:rPr lang="en-US" b="0" i="1" dirty="0"/>
              <a:t>Completing a POLST Form</a:t>
            </a:r>
          </a:p>
          <a:p>
            <a:pPr marL="628650" lvl="1" indent="-171450">
              <a:buFont typeface="Arial" panose="020B0604020202020204" pitchFamily="34" charset="0"/>
              <a:buChar char="•"/>
            </a:pPr>
            <a:r>
              <a:rPr lang="en-US" b="0" i="1" dirty="0"/>
              <a:t>Reviewing a POLST Form periodically after completion</a:t>
            </a:r>
          </a:p>
          <a:p>
            <a:pPr marL="628650" lvl="1" indent="-171450">
              <a:buFont typeface="Arial" panose="020B0604020202020204" pitchFamily="34" charset="0"/>
              <a:buChar char="•"/>
            </a:pPr>
            <a:r>
              <a:rPr lang="en-US" b="0" i="1" dirty="0"/>
              <a:t>Revoking or voiding a POLST Form</a:t>
            </a:r>
          </a:p>
          <a:p>
            <a:pPr marL="628650" lvl="1" indent="-171450">
              <a:buFont typeface="Arial" panose="020B0604020202020204" pitchFamily="34" charset="0"/>
              <a:buChar char="•"/>
            </a:pPr>
            <a:r>
              <a:rPr lang="en-US" b="0" i="1" dirty="0"/>
              <a:t>The IL Health Care Surrogate Act order of priority for decision makers</a:t>
            </a:r>
          </a:p>
          <a:p>
            <a:pPr marL="171450" indent="-171450">
              <a:buFont typeface="Arial" panose="020B0604020202020204" pitchFamily="34" charset="0"/>
              <a:buChar char="•"/>
            </a:pP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0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SUGGESTED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SECTION A describes what the patient wishes to happen if they are found to have </a:t>
            </a:r>
            <a:r>
              <a:rPr kumimoji="0" lang="en-US" sz="1200" b="0" i="1" u="sng" strike="noStrike" kern="1200" cap="none" spc="0" normalizeH="0" baseline="0" noProof="0" dirty="0">
                <a:ln>
                  <a:noFill/>
                </a:ln>
                <a:solidFill>
                  <a:prstClr val="black"/>
                </a:solidFill>
                <a:effectLst/>
                <a:uLnTx/>
                <a:uFillTx/>
                <a:latin typeface="Calibri"/>
                <a:ea typeface="+mn-ea"/>
                <a:cs typeface="+mn-cs"/>
              </a:rPr>
              <a:t>NO pulse and NOT breathing.</a:t>
            </a:r>
            <a:r>
              <a:rPr kumimoji="0" lang="en-US" sz="1200" b="0" i="1" u="none" strike="noStrike" kern="1200" cap="none" spc="0" normalizeH="0" baseline="0" noProof="0" dirty="0">
                <a:ln>
                  <a:noFill/>
                </a:ln>
                <a:solidFill>
                  <a:prstClr val="black"/>
                </a:solidFill>
                <a:effectLst/>
                <a:uLnTx/>
                <a:uFillTx/>
                <a:latin typeface="Calibri"/>
                <a:ea typeface="+mn-ea"/>
                <a:cs typeface="+mn-cs"/>
              </a:rPr>
              <a:t> In other words, death has essentially occurred, and providers would need to attempt resuscitation for the patient to have a chance of surviving. The patient or decision maker should be clear that this section </a:t>
            </a:r>
            <a:r>
              <a:rPr kumimoji="0" lang="en-US" sz="1200" b="0" i="1" u="sng" strike="noStrike" kern="1200" cap="none" spc="0" normalizeH="0" baseline="0" noProof="0" dirty="0">
                <a:ln>
                  <a:noFill/>
                </a:ln>
                <a:solidFill>
                  <a:prstClr val="black"/>
                </a:solidFill>
                <a:effectLst/>
                <a:uLnTx/>
                <a:uFillTx/>
                <a:latin typeface="Calibri"/>
                <a:ea typeface="+mn-ea"/>
                <a:cs typeface="+mn-cs"/>
              </a:rPr>
              <a:t>only</a:t>
            </a:r>
            <a:r>
              <a:rPr kumimoji="0" lang="en-US" sz="1200" b="0" i="1" u="none" strike="noStrike" kern="1200" cap="none" spc="0" normalizeH="0" baseline="0" noProof="0" dirty="0">
                <a:ln>
                  <a:noFill/>
                </a:ln>
                <a:solidFill>
                  <a:prstClr val="black"/>
                </a:solidFill>
                <a:effectLst/>
                <a:uLnTx/>
                <a:uFillTx/>
                <a:latin typeface="Calibri"/>
                <a:ea typeface="+mn-ea"/>
                <a:cs typeface="+mn-cs"/>
              </a:rPr>
              <a:t> comes into play when the patient has essentially died. All other situations will be covered in another part of the form.</a:t>
            </a:r>
          </a:p>
          <a:p>
            <a:endParaRPr lang="en-US" b="1" dirty="0"/>
          </a:p>
          <a:p>
            <a:endParaRPr lang="en-US" b="1" dirty="0"/>
          </a:p>
          <a:p>
            <a:r>
              <a:rPr lang="en-US" b="1" dirty="0"/>
              <a:t>NOTES FOR COACHING A POLST CONVERSATION:</a:t>
            </a:r>
          </a:p>
          <a:p>
            <a:r>
              <a:rPr lang="en-US" dirty="0"/>
              <a:t>If appropriate to the audience, suggest/discuss ways to explain section A to patients/decision maker:</a:t>
            </a:r>
          </a:p>
          <a:p>
            <a:endParaRPr lang="en-US" u="sng" dirty="0"/>
          </a:p>
          <a:p>
            <a:r>
              <a:rPr lang="en-US" i="1" dirty="0"/>
              <a:t>This section of the form allows you to document what you/the patient will want if your/the patient’s heart completely stops, you/the patient are/is not breathing and have/has in effect, died a natural death. In that situation, a medical procedure called Cardiopulmonary Resuscitation (CPR) can be tried to restart your/the patient’s heart. Unfortunately, CPR is not as successful as most people think, especially for people who are weaker and sicker. In this situation, CPR works a small amount of the time. If your/the patient’s heart is restarted by CPR, it normally requires being in the Intensive Care Unit. There is also the possibility that CPR may cause serious side effects, and it will not cure the original medical problem. </a:t>
            </a:r>
          </a:p>
          <a:p>
            <a:endParaRPr lang="en-US" b="1" dirty="0"/>
          </a:p>
          <a:p>
            <a:r>
              <a:rPr lang="en-US" i="1" dirty="0"/>
              <a:t>Do you have any questions?</a:t>
            </a:r>
          </a:p>
          <a:p>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CPR is desired – Mark “Attempt Resuscitation/CPR” in section A. Go to section B.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DNR is desired – Mark “Do Not Attempt Resuscitation/DNR” in section A. Go to section B.</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2289">
              <a:defRPr/>
            </a:pPr>
            <a:r>
              <a:rPr lang="en-US" b="1" dirty="0"/>
              <a:t>SUGGESTED SCRIPT:</a:t>
            </a:r>
          </a:p>
          <a:p>
            <a:pPr defTabSz="942289">
              <a:defRPr/>
            </a:pPr>
            <a:r>
              <a:rPr lang="en-US" i="1" dirty="0"/>
              <a:t>*** Section B applies in medical emergencies ASIDE FROM CARDIAC ARREST.  These are situations when there is a heartbeat and breathing, but one, the other or both are deteriorating. </a:t>
            </a:r>
            <a:r>
              <a:rPr lang="en-US" sz="1200" b="0" i="1" kern="1200" dirty="0">
                <a:solidFill>
                  <a:schemeClr val="tx1"/>
                </a:solidFill>
                <a:effectLst/>
                <a:latin typeface="+mn-lt"/>
                <a:ea typeface="+mn-ea"/>
                <a:cs typeface="+mn-cs"/>
              </a:rPr>
              <a:t>These situations could lead to cardiac arrest if not responded to medically</a:t>
            </a:r>
            <a:r>
              <a:rPr lang="en-US" i="1" dirty="0"/>
              <a:t>. The question in these circumstances is not whether the patient wants to be resuscitated, but rather what level of treatment or what medical interventions the patient wants—or does not want. </a:t>
            </a:r>
          </a:p>
          <a:p>
            <a:pPr defTabSz="942289">
              <a:defRPr/>
            </a:pPr>
            <a:endParaRPr lang="en-US" i="1" dirty="0"/>
          </a:p>
          <a:p>
            <a:pPr defTabSz="942289">
              <a:defRPr/>
            </a:pPr>
            <a:r>
              <a:rPr lang="en-US" i="1" dirty="0"/>
              <a:t>We will go into more specifics on the next slide.</a:t>
            </a:r>
          </a:p>
          <a:p>
            <a:pPr defTabSz="996094">
              <a:defRPr/>
            </a:pPr>
            <a:endParaRPr lang="en-US" b="0" dirty="0">
              <a:latin typeface="Arial" charset="0"/>
            </a:endParaRPr>
          </a:p>
          <a:p>
            <a:pPr defTabSz="942289">
              <a:defRPr/>
            </a:pPr>
            <a:r>
              <a:rPr lang="en-US" b="1" dirty="0">
                <a:solidFill>
                  <a:prstClr val="black"/>
                </a:solidFill>
              </a:rPr>
              <a:t>NOTES FOR COACHING A POLST CONVERSATION:</a:t>
            </a:r>
          </a:p>
          <a:p>
            <a:pPr defTabSz="942289">
              <a:defRPr/>
            </a:pPr>
            <a:r>
              <a:rPr lang="en-US" dirty="0">
                <a:solidFill>
                  <a:prstClr val="black"/>
                </a:solidFill>
              </a:rPr>
              <a:t>If appropriate to the audience, suggest/discuss ways to introduce section B to patients/decision makers:</a:t>
            </a:r>
          </a:p>
          <a:p>
            <a:pPr defTabSz="996094">
              <a:defRPr/>
            </a:pPr>
            <a:endParaRPr lang="en-US" b="1" dirty="0">
              <a:latin typeface="Arial" charset="0"/>
            </a:endParaRPr>
          </a:p>
          <a:p>
            <a:pPr marL="176679" indent="-176679" defTabSz="996094">
              <a:buFont typeface="Arial" panose="020B0604020202020204" pitchFamily="34" charset="0"/>
              <a:buChar char="•"/>
              <a:defRPr/>
            </a:pPr>
            <a:r>
              <a:rPr lang="en-US" b="0" i="1" dirty="0">
                <a:latin typeface="Arial" charset="0"/>
              </a:rPr>
              <a:t>In a situation when you/the patient are/is critically ill and not able to communicate, but </a:t>
            </a:r>
            <a:r>
              <a:rPr lang="en-US" b="0" i="1" u="sng" dirty="0">
                <a:latin typeface="Arial" charset="0"/>
              </a:rPr>
              <a:t>you/patient have/has a pulse or are breathing</a:t>
            </a:r>
            <a:r>
              <a:rPr lang="en-US" b="0" i="1" dirty="0">
                <a:latin typeface="Arial" charset="0"/>
              </a:rPr>
              <a:t>, then medical professionals would look at Section B on a POLST form.</a:t>
            </a:r>
          </a:p>
          <a:p>
            <a:pPr marL="176679" indent="-176679" defTabSz="996094">
              <a:buFont typeface="Arial" panose="020B0604020202020204" pitchFamily="34" charset="0"/>
              <a:buChar char="•"/>
              <a:defRPr/>
            </a:pPr>
            <a:r>
              <a:rPr lang="en-US" b="0" i="1" dirty="0">
                <a:latin typeface="Arial" charset="0"/>
              </a:rPr>
              <a:t>Section B is very important—it is the heart of POLST. </a:t>
            </a:r>
          </a:p>
          <a:p>
            <a:pPr marL="176679" indent="-176679" defTabSz="996094">
              <a:buFont typeface="Arial" panose="020B0604020202020204" pitchFamily="34" charset="0"/>
              <a:buChar char="•"/>
              <a:defRPr/>
            </a:pPr>
            <a:r>
              <a:rPr lang="en-US" b="0" i="1" dirty="0">
                <a:latin typeface="Arial" charset="0"/>
              </a:rPr>
              <a:t>People who want to be DNR in Section A, choose all different options in Section B, so we need to discuss what you/the patient would want in this situation.</a:t>
            </a:r>
            <a:endParaRPr lang="en-US" b="1" i="1" dirty="0">
              <a:latin typeface="Arial" charset="0"/>
            </a:endParaRPr>
          </a:p>
          <a:p>
            <a:pPr defTabSz="996094">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fontScale="325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cardioconversion,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r>
              <a:rPr lang="en-US" i="1" u="none" dirty="0">
                <a:solidFill>
                  <a:srgbClr val="000000"/>
                </a:solidFill>
                <a:latin typeface="Trebuchet MS" panose="020B0603020202020204" pitchFamily="34" charset="0"/>
              </a:rPr>
              <a:t>To understand this, think about a person close to death who want CPR, you would not wait until after they died to try to save their life – you would give them all indicated treatments right away.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u="none"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none" dirty="0">
                <a:solidFill>
                  <a:srgbClr val="000000"/>
                </a:solidFill>
                <a:latin typeface="Trebuchet MS" panose="020B0603020202020204" pitchFamily="34" charset="0"/>
              </a:rPr>
              <a:t>Do you have any questions?</a:t>
            </a:r>
            <a:endParaRPr lang="en-US" i="1" u="sng" dirty="0">
              <a:solidFill>
                <a:srgbClr val="000000"/>
              </a:solidFill>
              <a:latin typeface="Trebuchet MS" panose="020B0603020202020204" pitchFamily="34" charset="0"/>
            </a:endParaRPr>
          </a:p>
          <a:p>
            <a:pPr defTabSz="942289">
              <a:defRPr/>
            </a:pPr>
            <a:endParaRPr lang="en-US" dirty="0"/>
          </a:p>
          <a:p>
            <a:pPr defTabSz="942289">
              <a:defRPr/>
            </a:pPr>
            <a:r>
              <a:rPr lang="en-US" b="1" dirty="0"/>
              <a:t>NOTES FOR COACHING A POLST CONVERSATION:</a:t>
            </a:r>
          </a:p>
          <a:p>
            <a:pPr defTabSz="942289">
              <a:defRPr/>
            </a:pPr>
            <a:r>
              <a:rPr lang="en-US" b="0" dirty="0"/>
              <a:t>If appropriate to the audience, suggest/discuss ways to explain “Full Treatment” w/ patients/decision makers:</a:t>
            </a:r>
          </a:p>
          <a:p>
            <a:pPr defTabSz="942289">
              <a:defRPr/>
            </a:pPr>
            <a:endParaRPr lang="en-US" b="0" dirty="0"/>
          </a:p>
          <a:p>
            <a:pPr defTabSz="942289">
              <a:defRPr/>
            </a:pPr>
            <a:r>
              <a:rPr lang="en-US" b="0" u="sng" dirty="0"/>
              <a:t>If yes to CPR in Section A – </a:t>
            </a:r>
          </a:p>
          <a:p>
            <a:pPr defTabSz="942289">
              <a:defRPr/>
            </a:pPr>
            <a:r>
              <a:rPr lang="en-US" b="0" i="1" dirty="0"/>
              <a:t>Since you have chosen to have emergency medical professionals attempt to resuscitate you/the patient by giving CPR when there is no pulse or breathing, then it follows that you also want full treatment if your/the patient’s heart has not stopped beating, no matter how critical your/the patient’s condition. Does this make sense?</a:t>
            </a:r>
          </a:p>
          <a:p>
            <a:pPr defTabSz="942289">
              <a:defRPr/>
            </a:pPr>
            <a:endParaRPr lang="en-US" b="0" dirty="0"/>
          </a:p>
          <a:p>
            <a:pPr defTabSz="942289">
              <a:defRPr/>
            </a:pPr>
            <a:r>
              <a:rPr lang="en-US" b="0" i="1" dirty="0"/>
              <a:t>If CPR did get your heart beating again, it is nearly guaranteed that you will be in the ICU on a ventilator for at least a short while. After that, if you did not show improvement and your doctor thought your chances of getting better were poor, would you still want to be kept alive on the ventilator? </a:t>
            </a:r>
          </a:p>
          <a:p>
            <a:pPr defTabSz="942289">
              <a:defRPr/>
            </a:pPr>
            <a:endParaRPr lang="en-US" b="0" dirty="0"/>
          </a:p>
          <a:p>
            <a:pPr defTabSz="942289">
              <a:defRPr/>
            </a:pPr>
            <a:r>
              <a:rPr lang="en-US" b="0" dirty="0"/>
              <a:t>	If Yes – Mark “Full Treatment” in section B. Go to section C. </a:t>
            </a:r>
          </a:p>
          <a:p>
            <a:pPr defTabSz="942289">
              <a:defRPr/>
            </a:pPr>
            <a:endParaRPr lang="en-US" b="0" dirty="0"/>
          </a:p>
          <a:p>
            <a:pPr defTabSz="942289">
              <a:defRPr/>
            </a:pPr>
            <a:r>
              <a:rPr lang="en-US" b="0" dirty="0"/>
              <a:t>	If No – Ask:</a:t>
            </a:r>
          </a:p>
          <a:p>
            <a:pPr defTabSz="942289">
              <a:defRPr/>
            </a:pPr>
            <a:r>
              <a:rPr lang="en-US" b="0" dirty="0"/>
              <a:t>	</a:t>
            </a:r>
            <a:r>
              <a:rPr lang="en-US" b="0" i="1" dirty="0"/>
              <a:t>If your doctor does not think you/the patient are/is going to make a good recovery, we can write in Additional 	Orders – “Trial 	period to meet my goals. Does that make sense?</a:t>
            </a:r>
          </a:p>
          <a:p>
            <a:pPr defTabSz="942289">
              <a:defRPr/>
            </a:pPr>
            <a:endParaRPr lang="en-US" b="0" i="1" dirty="0"/>
          </a:p>
          <a:p>
            <a:pPr defTabSz="942289">
              <a:defRPr/>
            </a:pPr>
            <a:r>
              <a:rPr lang="en-US" b="0" dirty="0"/>
              <a:t>	Mark “Full Treatment” in Section B and c</a:t>
            </a:r>
            <a:r>
              <a:rPr lang="en-US" b="0" i="0" dirty="0"/>
              <a:t>omplete the optional additional orders section.</a:t>
            </a:r>
          </a:p>
          <a:p>
            <a:pPr defTabSz="942289">
              <a:defRPr/>
            </a:pPr>
            <a:endParaRPr lang="en-US" b="0" i="0" dirty="0"/>
          </a:p>
          <a:p>
            <a:pPr defTabSz="942289">
              <a:defRPr/>
            </a:pPr>
            <a:r>
              <a:rPr lang="en-US" b="0" u="sng" dirty="0"/>
              <a:t>If NO CPR in Section A:</a:t>
            </a:r>
          </a:p>
          <a:p>
            <a:pPr defTabSz="942289">
              <a:defRPr/>
            </a:pPr>
            <a:r>
              <a:rPr lang="en-US" b="0" dirty="0"/>
              <a:t>It is important to understand each person’s goals and wishes to determine the best option in section B.</a:t>
            </a:r>
          </a:p>
          <a:p>
            <a:pPr defTabSz="942289">
              <a:defRPr/>
            </a:pPr>
            <a:endParaRPr lang="en-US" b="0" dirty="0"/>
          </a:p>
          <a:p>
            <a:pPr defTabSz="942289">
              <a:defRPr/>
            </a:pPr>
            <a:r>
              <a:rPr lang="en-US" b="0" i="1" dirty="0"/>
              <a:t>As your/the patient’s illness progresses, it is possible you/the patient may have critical health problems. If you/the patient got so sick that you/the patient were struggling to breathe, you/the patients might need to be put on a ventilator, which is a machine that will helps the lungs. The ventilator is not comfortable and will prevent you/the patient from communicating with people. Also, you/the patient would need to be in the intensive care unit of the hospital.</a:t>
            </a:r>
          </a:p>
          <a:p>
            <a:pPr defTabSz="942289">
              <a:defRPr/>
            </a:pPr>
            <a:endParaRPr lang="en-US" b="0" i="1" dirty="0"/>
          </a:p>
          <a:p>
            <a:pPr defTabSz="942289">
              <a:defRPr/>
            </a:pPr>
            <a:r>
              <a:rPr lang="en-US" b="0" i="1" dirty="0"/>
              <a:t>If you/the patient were that sick, would you/they want to go to the hospital and be placed on the ventilator?</a:t>
            </a:r>
          </a:p>
          <a:p>
            <a:pPr defTabSz="942289">
              <a:defRPr/>
            </a:pPr>
            <a:endParaRPr lang="en-US" b="0" dirty="0"/>
          </a:p>
          <a:p>
            <a:pPr defTabSz="942289">
              <a:defRPr/>
            </a:pPr>
            <a:r>
              <a:rPr lang="en-US" b="0" dirty="0"/>
              <a:t>	If YES to Ventilator in Sec. B: Mark - Full Treatment, and continue:</a:t>
            </a:r>
          </a:p>
          <a:p>
            <a:pPr defTabSz="942289">
              <a:defRPr/>
            </a:pPr>
            <a:endParaRPr lang="en-US" b="0" dirty="0"/>
          </a:p>
          <a:p>
            <a:pPr defTabSz="942289">
              <a:defRPr/>
            </a:pPr>
            <a:r>
              <a:rPr lang="en-US" b="0" i="1" dirty="0"/>
              <a:t>	If you/the patient are/is on the ventilator and not improving, and the doctor thinks your/their chances of getting 	better are very small, would you/the patient want to be kept alive on the ventilator for long time?</a:t>
            </a:r>
          </a:p>
          <a:p>
            <a:pPr defTabSz="942289">
              <a:defRPr/>
            </a:pPr>
            <a:endParaRPr lang="en-US" b="0" dirty="0"/>
          </a:p>
          <a:p>
            <a:pPr defTabSz="942289">
              <a:defRPr/>
            </a:pPr>
            <a:r>
              <a:rPr lang="en-US" b="0" dirty="0"/>
              <a:t>	IF YES – do nothing else in section B. Go to section C.</a:t>
            </a:r>
          </a:p>
          <a:p>
            <a:pPr defTabSz="942289">
              <a:defRPr/>
            </a:pPr>
            <a:endParaRPr lang="en-US" b="0" dirty="0"/>
          </a:p>
          <a:p>
            <a:pPr defTabSz="942289">
              <a:defRPr/>
            </a:pPr>
            <a:r>
              <a:rPr lang="en-US" b="0" dirty="0"/>
              <a:t>	IF NO – Add:</a:t>
            </a:r>
          </a:p>
          <a:p>
            <a:pPr defTabSz="942289">
              <a:defRPr/>
            </a:pPr>
            <a:r>
              <a:rPr lang="en-US" b="0" dirty="0"/>
              <a:t>	</a:t>
            </a:r>
            <a:r>
              <a:rPr lang="en-US" b="0" i="1" dirty="0"/>
              <a:t>If your doctor does not think you are going to make a good recovery, we can write in Additional Orders – “Trial 	period to meet your goals. Does that make sense? </a:t>
            </a:r>
          </a:p>
          <a:p>
            <a:pPr defTabSz="942289">
              <a:defRPr/>
            </a:pPr>
            <a:endParaRPr lang="en-US" b="0" i="1" dirty="0"/>
          </a:p>
          <a:p>
            <a:pPr defTabSz="942289">
              <a:defRPr/>
            </a:pPr>
            <a:r>
              <a:rPr lang="en-US" b="0" i="1" dirty="0"/>
              <a:t>	</a:t>
            </a:r>
            <a:r>
              <a:rPr lang="en-US" b="0" i="0" dirty="0"/>
              <a:t>Complete the optional additional orders section.</a:t>
            </a:r>
          </a:p>
          <a:p>
            <a:pPr defTabSz="942289">
              <a:defRPr/>
            </a:pPr>
            <a:endParaRPr lang="en-US" b="0" i="1" dirty="0"/>
          </a:p>
          <a:p>
            <a:pPr defTabSz="942289">
              <a:defRPr/>
            </a:pPr>
            <a:endParaRPr lang="en-US" b="1" dirty="0"/>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fontScale="55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avoid the ICU but attempt to return as much as possible to their baseline. </a:t>
            </a:r>
            <a:r>
              <a:rPr lang="en-US" b="1" i="1" dirty="0">
                <a:solidFill>
                  <a:srgbClr val="000000"/>
                </a:solidFill>
                <a:latin typeface="Trebuchet MS" panose="020B0603020202020204" pitchFamily="34" charset="0"/>
              </a:rPr>
              <a:t>It is especially important to note the specific treatments the patient wants and does not want if this option is chosen, for example – airway support,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(IF INDICATED)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“Selective Treatment” in section B w/ patients/decision makers: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If NO to ventilator in Sec. B:</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 understand you/the patient would not want to be put on a ventilator.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Some people still wish to go to the hospital for certain treatments if they will be able to recover and have a quality of life that is acceptable to them.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Other people reach a point when they would prefer not to go back to the hospital. They would prefer to stay home.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Tell me how you feel about your/the patient’s current quality of life and what kinds of treatment you/the patient would be willing to go through.</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Determine if the person wants the types of medical treatments described in the “Selective Treatment” section. Explain these treatments as needed giving the person information about each treatment’s possible benefits and drawbacks. Use “optional Additional Orders” to indicate specific treatments the patient wishes to have or avoid and if a trial period is requested.</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 Selective Treatment: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for persons wishing to be hospitalized (may include medical treatments including IV fluids and IV medications, and/or less invasive airway support) Specify any treatments to avoid in “Optional Additional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Comfort-Focused Treatment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for persons wishing to stay at home and be kept comfortable without significant medical treatments.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fontScale="775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p>
          <a:p>
            <a:pPr marL="0" marR="0" lvl="0" indent="0" algn="l" defTabSz="996094"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Any questions</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NOTES FOR COACHING A POLST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If appropriate to the audience, suggest/discuss ways to explain “comfort-focused treatment” to patients/decision makers and provide examples of what comfort care looks like in different clinical situations.</a:t>
            </a:r>
          </a:p>
          <a:p>
            <a:pPr marL="0" indent="0" defTabSz="942289">
              <a:buFontTx/>
              <a:buNone/>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“Comfort-focused treatment” does not mean that you/patient will go without care. –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you/patient fell and broke a bone – you/the patient would be conscious so your POLST from would not be used to determine what kind of care to give. You would go the hospital to have the bone fixed in this case.</a:t>
            </a: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you/patient were choking, you/they will not be left choking, they will be treated to eliminate the blocked airway.</a:t>
            </a:r>
          </a:p>
          <a:p>
            <a:pPr marL="176679" marR="0" lvl="0" indent="-17667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Any condition that makes you/patient uncomfortable will be addressed to make you/patient as comfortable as possible. This may even mean going to the hospital if necessary, to relieve suffering.</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72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Medically administered nutrition represents a considerable change in the patient’s way of life, so this section allows for a medical professional to discuss the patient’s goals of care and willingness to accept a feeding tube prior to a medical event that would necessitate this treatment. </a:t>
            </a:r>
          </a:p>
          <a:p>
            <a:endParaRPr lang="en-US" b="0" i="1" dirty="0"/>
          </a:p>
          <a:p>
            <a:r>
              <a:rPr lang="en-US" b="0" i="1" dirty="0"/>
              <a:t>The patient can choose to </a:t>
            </a:r>
          </a:p>
          <a:p>
            <a:pPr marL="176679" indent="-176679">
              <a:buFont typeface="Arial" panose="020B0604020202020204" pitchFamily="34" charset="0"/>
              <a:buChar char="•"/>
            </a:pPr>
            <a:r>
              <a:rPr lang="en-US" b="0" i="1" dirty="0"/>
              <a:t>Have a feeding tube over the long-term</a:t>
            </a:r>
          </a:p>
          <a:p>
            <a:pPr marL="176679" indent="-176679">
              <a:buFont typeface="Arial" panose="020B0604020202020204" pitchFamily="34" charset="0"/>
              <a:buChar char="•"/>
            </a:pPr>
            <a:r>
              <a:rPr lang="en-US" b="0" i="1" dirty="0"/>
              <a:t>Have a feeding tube for a trial period (indicating goals for the trial period) or </a:t>
            </a:r>
          </a:p>
          <a:p>
            <a:pPr marL="176679" indent="-176679">
              <a:buFont typeface="Arial" panose="020B0604020202020204" pitchFamily="34" charset="0"/>
              <a:buChar char="•"/>
            </a:pPr>
            <a:r>
              <a:rPr lang="en-US" b="0" i="1" dirty="0"/>
              <a:t>Refuse a feeding tube in all circumstances </a:t>
            </a:r>
          </a:p>
          <a:p>
            <a:endParaRPr lang="en-US" b="0" dirty="0"/>
          </a:p>
          <a:p>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05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613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352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10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12192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609600" y="2552705"/>
            <a:ext cx="109728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237068" y="515938"/>
            <a:ext cx="6112933"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844943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875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2298707"/>
            <a:ext cx="109728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237068" y="1447801"/>
            <a:ext cx="8652933"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46548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9790043" y="5685183"/>
            <a:ext cx="1962663" cy="853742"/>
          </a:xfrm>
          <a:prstGeom prst="rect">
            <a:avLst/>
          </a:prstGeom>
        </p:spPr>
      </p:pic>
    </p:spTree>
    <p:extLst>
      <p:ext uri="{BB962C8B-B14F-4D97-AF65-F5344CB8AC3E}">
        <p14:creationId xmlns:p14="http://schemas.microsoft.com/office/powerpoint/2010/main" val="227140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61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69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23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1608"/>
            <a:ext cx="109728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48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95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664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12192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609600" y="841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7/1/2021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267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469630" y="265760"/>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10" name="Picture 9">
            <a:extLst>
              <a:ext uri="{FF2B5EF4-FFF2-40B4-BE49-F238E27FC236}">
                <a16:creationId xmlns:a16="http://schemas.microsoft.com/office/drawing/2014/main" id="{C748A4D7-8A97-4901-BE16-32383FF53509}"/>
              </a:ext>
            </a:extLst>
          </p:cNvPr>
          <p:cNvPicPr>
            <a:picLocks noChangeAspect="1"/>
          </p:cNvPicPr>
          <p:nvPr/>
        </p:nvPicPr>
        <p:blipFill>
          <a:blip r:embed="rId3"/>
          <a:stretch>
            <a:fillRect/>
          </a:stretch>
        </p:blipFill>
        <p:spPr>
          <a:xfrm>
            <a:off x="1170634" y="1444884"/>
            <a:ext cx="4163366" cy="5413116"/>
          </a:xfrm>
          <a:prstGeom prst="rect">
            <a:avLst/>
          </a:prstGeom>
        </p:spPr>
      </p:pic>
      <p:sp>
        <p:nvSpPr>
          <p:cNvPr id="7" name="Oval 6"/>
          <p:cNvSpPr/>
          <p:nvPr/>
        </p:nvSpPr>
        <p:spPr>
          <a:xfrm>
            <a:off x="1905000" y="23809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latin typeface="Calibri"/>
            </a:endParaRPr>
          </a:p>
        </p:txBody>
      </p:sp>
      <p:sp>
        <p:nvSpPr>
          <p:cNvPr id="8" name="Oval 7"/>
          <p:cNvSpPr/>
          <p:nvPr/>
        </p:nvSpPr>
        <p:spPr>
          <a:xfrm>
            <a:off x="1905000" y="28381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11" name="Oval 10"/>
          <p:cNvSpPr/>
          <p:nvPr/>
        </p:nvSpPr>
        <p:spPr>
          <a:xfrm>
            <a:off x="1905000" y="407673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12" name="Oval 11"/>
          <p:cNvSpPr/>
          <p:nvPr/>
        </p:nvSpPr>
        <p:spPr>
          <a:xfrm>
            <a:off x="1905000" y="445122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13" name="Oval 12"/>
          <p:cNvSpPr/>
          <p:nvPr/>
        </p:nvSpPr>
        <p:spPr>
          <a:xfrm>
            <a:off x="1905000" y="5638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pic>
        <p:nvPicPr>
          <p:cNvPr id="16" name="Picture 15">
            <a:extLst>
              <a:ext uri="{FF2B5EF4-FFF2-40B4-BE49-F238E27FC236}">
                <a16:creationId xmlns:a16="http://schemas.microsoft.com/office/drawing/2014/main" id="{1E3A2598-CFE3-4991-819C-5FD3F02A9F7C}"/>
              </a:ext>
            </a:extLst>
          </p:cNvPr>
          <p:cNvPicPr>
            <a:picLocks noChangeAspect="1"/>
          </p:cNvPicPr>
          <p:nvPr/>
        </p:nvPicPr>
        <p:blipFill>
          <a:blip r:embed="rId4"/>
          <a:stretch>
            <a:fillRect/>
          </a:stretch>
        </p:blipFill>
        <p:spPr>
          <a:xfrm>
            <a:off x="6278882" y="1444884"/>
            <a:ext cx="4163366" cy="5422058"/>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dirty="0"/>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2"/>
          <a:stretch>
            <a:fillRect/>
          </a:stretch>
        </p:blipFill>
        <p:spPr>
          <a:xfrm>
            <a:off x="1970314" y="1600201"/>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1970314" y="3924839"/>
            <a:ext cx="7924800" cy="1631216"/>
          </a:xfrm>
          <a:prstGeom prst="rect">
            <a:avLst/>
          </a:prstGeom>
          <a:noFill/>
        </p:spPr>
        <p:txBody>
          <a:bodyPr wrap="square">
            <a:spAutoFit/>
          </a:bodyPr>
          <a:lstStyle/>
          <a:p>
            <a:r>
              <a:rPr lang="en-US" sz="2000" dirty="0">
                <a:solidFill>
                  <a:srgbClr val="E6E6E6">
                    <a:lumMod val="10000"/>
                  </a:srgb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rgbClr val="E6E6E6">
                  <a:lumMod val="10000"/>
                </a:srgbClr>
              </a:solidFill>
              <a:latin typeface="Arial" panose="020B0604020202020204" pitchFamily="34" charset="0"/>
              <a:cs typeface="Arial" panose="020B0604020202020204" pitchFamily="34" charset="0"/>
            </a:endParaRPr>
          </a:p>
          <a:p>
            <a:r>
              <a:rPr lang="en-US" sz="2000" dirty="0">
                <a:solidFill>
                  <a:srgbClr val="E6E6E6">
                    <a:lumMod val="10000"/>
                  </a:srgb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Back Page - Guidance</a:t>
            </a:r>
          </a:p>
        </p:txBody>
      </p:sp>
      <p:sp>
        <p:nvSpPr>
          <p:cNvPr id="5" name="Content Placeholder 4">
            <a:extLst>
              <a:ext uri="{FF2B5EF4-FFF2-40B4-BE49-F238E27FC236}">
                <a16:creationId xmlns:a16="http://schemas.microsoft.com/office/drawing/2014/main" id="{4CA48BCE-5690-4E07-9155-481AA319B391}"/>
              </a:ext>
            </a:extLst>
          </p:cNvPr>
          <p:cNvSpPr>
            <a:spLocks noGrp="1"/>
          </p:cNvSpPr>
          <p:nvPr>
            <p:ph sz="half" idx="2"/>
          </p:nvPr>
        </p:nvSpPr>
        <p:spPr/>
        <p:txBody>
          <a:bodyPr>
            <a:normAutofit/>
          </a:body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on this page is very helpful to clinicians.</a:t>
            </a:r>
          </a:p>
        </p:txBody>
      </p:sp>
      <p:pic>
        <p:nvPicPr>
          <p:cNvPr id="6" name="Picture 5">
            <a:extLst>
              <a:ext uri="{FF2B5EF4-FFF2-40B4-BE49-F238E27FC236}">
                <a16:creationId xmlns:a16="http://schemas.microsoft.com/office/drawing/2014/main" id="{762BAAD0-AC25-42C6-AAE1-C2D7305CF643}"/>
              </a:ext>
            </a:extLst>
          </p:cNvPr>
          <p:cNvPicPr>
            <a:picLocks noChangeAspect="1"/>
          </p:cNvPicPr>
          <p:nvPr/>
        </p:nvPicPr>
        <p:blipFill>
          <a:blip r:embed="rId3"/>
          <a:stretch>
            <a:fillRect/>
          </a:stretch>
        </p:blipFill>
        <p:spPr>
          <a:xfrm>
            <a:off x="1720374" y="1331457"/>
            <a:ext cx="4178990" cy="5442405"/>
          </a:xfrm>
          <a:prstGeom prst="rect">
            <a:avLst/>
          </a:prstGeom>
        </p:spPr>
      </p:pic>
    </p:spTree>
    <p:extLst>
      <p:ext uri="{BB962C8B-B14F-4D97-AF65-F5344CB8AC3E}">
        <p14:creationId xmlns:p14="http://schemas.microsoft.com/office/powerpoint/2010/main" val="122076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Section “A”: Cardio-Pulmonary Resuscitation</a:t>
            </a:r>
          </a:p>
        </p:txBody>
      </p:sp>
      <p:sp>
        <p:nvSpPr>
          <p:cNvPr id="3" name="Content Placeholder 2"/>
          <p:cNvSpPr>
            <a:spLocks noGrp="1"/>
          </p:cNvSpPr>
          <p:nvPr>
            <p:ph idx="1"/>
          </p:nvPr>
        </p:nvSpPr>
        <p:spPr>
          <a:xfrm>
            <a:off x="1422399" y="2697310"/>
            <a:ext cx="9260841" cy="1905001"/>
          </a:xfrm>
        </p:spPr>
        <p:txBody>
          <a:bodyPr>
            <a:normAutofit fontScale="25000" lnSpcReduction="20000"/>
          </a:bodyPr>
          <a:lstStyle/>
          <a:p>
            <a:pPr>
              <a:buNone/>
            </a:pPr>
            <a:r>
              <a:rPr lang="en-US" sz="8000" dirty="0">
                <a:solidFill>
                  <a:schemeClr val="bg2">
                    <a:lumMod val="10000"/>
                  </a:schemeClr>
                </a:solidFill>
              </a:rPr>
              <a:t>Documents what a person wishes to occur if the are found with no pulse and not breathing.</a:t>
            </a:r>
          </a:p>
          <a:p>
            <a:pPr>
              <a:buNone/>
            </a:pPr>
            <a:endParaRPr lang="en-US" sz="5600" b="1" dirty="0"/>
          </a:p>
          <a:p>
            <a:pPr marL="0" indent="0">
              <a:buNone/>
            </a:pPr>
            <a:r>
              <a:rPr lang="en-US" sz="8000" b="1" dirty="0"/>
              <a:t>The presence of a POLST form </a:t>
            </a:r>
            <a:r>
              <a:rPr lang="en-US" sz="8000" b="1" u="sng" dirty="0"/>
              <a:t>DOES NOT</a:t>
            </a:r>
            <a:r>
              <a:rPr lang="en-US" sz="8000" b="1" dirty="0"/>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1530614" y="1447801"/>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2273300" y="4724400"/>
            <a:ext cx="7391400" cy="1578894"/>
          </a:xfrm>
          <a:prstGeom prst="rect">
            <a:avLst/>
          </a:prstGeom>
        </p:spPr>
        <p:txBody>
          <a:bodyPr wrap="square">
            <a:spAutoFit/>
          </a:bodyPr>
          <a:lstStyle/>
          <a:p>
            <a:pPr marL="342900" indent="-342900" defTabSz="457200" fontAlgn="base">
              <a:lnSpc>
                <a:spcPct val="90000"/>
              </a:lnSpc>
              <a:spcAft>
                <a:spcPct val="0"/>
              </a:spcAft>
              <a:defRPr/>
            </a:pPr>
            <a:r>
              <a:rPr lang="en-US" sz="2400" dirty="0">
                <a:solidFill>
                  <a:srgbClr val="E6E6E6">
                    <a:lumMod val="10000"/>
                  </a:srgbClr>
                </a:solidFill>
                <a:latin typeface="Arial" pitchFamily="34" charset="0"/>
                <a:cs typeface="Arial" pitchFamily="34" charset="0"/>
              </a:rPr>
              <a:t>	</a:t>
            </a:r>
            <a:r>
              <a:rPr lang="en-US" sz="2000" dirty="0">
                <a:solidFill>
                  <a:srgbClr val="E6E6E6">
                    <a:lumMod val="10000"/>
                  </a:srgbClr>
                </a:solidFill>
                <a:latin typeface="Arial" panose="020B0604020202020204" pitchFamily="34" charset="0"/>
                <a:cs typeface="Arial" panose="020B0604020202020204" pitchFamily="34" charset="0"/>
              </a:rPr>
              <a:t>If “Attempt Resuscitation/CPR” box checked: Start CPR and full cardiac arrest care per local protocol </a:t>
            </a:r>
          </a:p>
          <a:p>
            <a:pPr marL="342900" indent="-342900" defTabSz="457200" fontAlgn="base">
              <a:spcBef>
                <a:spcPct val="20000"/>
              </a:spcBef>
              <a:spcAft>
                <a:spcPct val="0"/>
              </a:spcAft>
              <a:buFont typeface="Arial" charset="0"/>
              <a:buChar char="•"/>
              <a:defRPr/>
            </a:pPr>
            <a:endParaRPr lang="en-US" sz="2000" dirty="0">
              <a:solidFill>
                <a:srgbClr val="E6E6E6">
                  <a:lumMod val="10000"/>
                </a:srgbClr>
              </a:solidFill>
              <a:latin typeface="Arial" panose="020B0604020202020204" pitchFamily="34" charset="0"/>
              <a:ea typeface="ＭＳ Ｐゴシック" pitchFamily="-97" charset="-128"/>
              <a:cs typeface="Arial" panose="020B0604020202020204" pitchFamily="34" charset="0"/>
            </a:endParaRPr>
          </a:p>
          <a:p>
            <a:pPr marL="347472" indent="-347472" defTabSz="457200" fontAlgn="base">
              <a:lnSpc>
                <a:spcPct val="90000"/>
              </a:lnSpc>
              <a:spcBef>
                <a:spcPts val="1800"/>
              </a:spcBef>
              <a:spcAft>
                <a:spcPct val="0"/>
              </a:spcAft>
              <a:defRPr/>
            </a:pPr>
            <a:r>
              <a:rPr lang="en-US" sz="20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	I</a:t>
            </a:r>
            <a:r>
              <a:rPr lang="en-US" sz="2000" dirty="0">
                <a:solidFill>
                  <a:srgbClr val="E6E6E6">
                    <a:lumMod val="10000"/>
                  </a:srgbClr>
                </a:solidFill>
                <a:latin typeface="Arial" panose="020B0604020202020204" pitchFamily="34" charset="0"/>
                <a:cs typeface="Arial" panose="020B0604020202020204" pitchFamily="34" charset="0"/>
              </a:rPr>
              <a:t>f “DNR” box checked: </a:t>
            </a:r>
            <a:r>
              <a:rPr lang="en-US" sz="2000" b="1" dirty="0">
                <a:solidFill>
                  <a:srgbClr val="FF0000"/>
                </a:solidFill>
                <a:latin typeface="Arial" panose="020B0604020202020204" pitchFamily="34" charset="0"/>
                <a:cs typeface="Arial" panose="020B0604020202020204" pitchFamily="34" charset="0"/>
              </a:rPr>
              <a:t>Do</a:t>
            </a:r>
            <a:r>
              <a:rPr lang="en-US" sz="2000" dirty="0">
                <a:solidFill>
                  <a:srgbClr val="E6E6E6">
                    <a:lumMod val="10000"/>
                  </a:srgbClr>
                </a:solidFill>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NOT</a:t>
            </a:r>
            <a:r>
              <a:rPr lang="en-US" sz="2000" dirty="0">
                <a:solidFill>
                  <a:srgbClr val="E6E6E6">
                    <a:lumMod val="10000"/>
                  </a:srgbClr>
                </a:solidFill>
                <a:latin typeface="Arial" panose="020B0604020202020204" pitchFamily="34" charset="0"/>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2095500" y="4912644"/>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2095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42351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“B”: Medical Interventions</a:t>
            </a:r>
          </a:p>
        </p:txBody>
      </p:sp>
      <p:pic>
        <p:nvPicPr>
          <p:cNvPr id="5" name="Content Placeholder 4"/>
          <p:cNvPicPr>
            <a:picLocks noGrp="1" noChangeAspect="1"/>
          </p:cNvPicPr>
          <p:nvPr>
            <p:ph idx="1"/>
          </p:nvPr>
        </p:nvPicPr>
        <p:blipFill>
          <a:blip r:embed="rId3" cstate="print"/>
          <a:stretch>
            <a:fillRect/>
          </a:stretch>
        </p:blipFill>
        <p:spPr>
          <a:xfrm>
            <a:off x="1905000" y="1447801"/>
            <a:ext cx="8305800" cy="2521009"/>
          </a:xfrm>
          <a:prstGeom prst="rect">
            <a:avLst/>
          </a:prstGeom>
        </p:spPr>
      </p:pic>
      <p:sp>
        <p:nvSpPr>
          <p:cNvPr id="6" name="Rectangle 5"/>
          <p:cNvSpPr/>
          <p:nvPr/>
        </p:nvSpPr>
        <p:spPr>
          <a:xfrm>
            <a:off x="1714500" y="4380506"/>
            <a:ext cx="8597900" cy="1588127"/>
          </a:xfrm>
          <a:prstGeom prst="rect">
            <a:avLst/>
          </a:prstGeom>
        </p:spPr>
        <p:txBody>
          <a:bodyPr wrap="square">
            <a:spAutoFit/>
          </a:bodyPr>
          <a:lstStyle/>
          <a:p>
            <a:pPr defTabSz="457200" fontAlgn="base">
              <a:spcBef>
                <a:spcPct val="20000"/>
              </a:spcBef>
              <a:spcAft>
                <a:spcPct val="0"/>
              </a:spcAft>
              <a:defRPr/>
            </a:pPr>
            <a:r>
              <a:rPr lang="en-US" dirty="0">
                <a:solidFill>
                  <a:srgbClr val="4F81BD">
                    <a:lumMod val="10000"/>
                  </a:srgbClr>
                </a:solidFill>
                <a:latin typeface="Arial" panose="020B0604020202020204" pitchFamily="34" charset="0"/>
                <a:ea typeface="ＭＳ Ｐゴシック" pitchFamily="-97" charset="-128"/>
                <a:cs typeface="Arial" panose="020B0604020202020204" pitchFamily="34" charset="0"/>
              </a:rPr>
              <a:t>Documents what a person wishes to occur if they are found </a:t>
            </a:r>
            <a:r>
              <a:rPr lang="en-US" b="1" dirty="0">
                <a:solidFill>
                  <a:srgbClr val="DB0962"/>
                </a:solidFill>
                <a:latin typeface="Arial" panose="020B0604020202020204" pitchFamily="34" charset="0"/>
                <a:ea typeface="ＭＳ Ｐゴシック" pitchFamily="-97" charset="-128"/>
                <a:cs typeface="Arial" panose="020B0604020202020204" pitchFamily="34" charset="0"/>
              </a:rPr>
              <a:t>with a pulse and/or breathing</a:t>
            </a:r>
            <a:r>
              <a:rPr lang="en-US" dirty="0">
                <a:solidFill>
                  <a:srgbClr val="DB0962"/>
                </a:solidFill>
                <a:latin typeface="Arial" panose="020B0604020202020204" pitchFamily="34" charset="0"/>
                <a:ea typeface="ＭＳ Ｐゴシック" pitchFamily="-97" charset="-128"/>
                <a:cs typeface="Arial" panose="020B0604020202020204" pitchFamily="34" charset="0"/>
              </a:rPr>
              <a:t> </a:t>
            </a:r>
            <a:r>
              <a:rPr lang="en-US" dirty="0">
                <a:solidFill>
                  <a:srgbClr val="4F81BD">
                    <a:lumMod val="10000"/>
                  </a:srgbClr>
                </a:solidFill>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lang="en-US" dirty="0">
                <a:solidFill>
                  <a:srgbClr val="FFFFFF"/>
                </a:solidFill>
                <a:latin typeface="Arial" panose="020B0604020202020204" pitchFamily="34" charset="0"/>
                <a:ea typeface="ＭＳ Ｐゴシック" pitchFamily="-97" charset="-128"/>
                <a:cs typeface="Arial" panose="020B0604020202020204" pitchFamily="34" charset="0"/>
              </a:rPr>
              <a:t>a pulse and/or </a:t>
            </a:r>
            <a:r>
              <a:rPr lang="en-US" sz="1000" dirty="0">
                <a:solidFill>
                  <a:srgbClr val="FFFFFF"/>
                </a:solidFill>
                <a:latin typeface="Arial" panose="020B0604020202020204" pitchFamily="34" charset="0"/>
                <a:ea typeface="ＭＳ Ｐゴシック" pitchFamily="-97" charset="-128"/>
                <a:cs typeface="Arial" panose="020B0604020202020204" pitchFamily="34" charset="0"/>
              </a:rPr>
              <a:t>are</a:t>
            </a:r>
            <a:r>
              <a:rPr lang="en-US" dirty="0">
                <a:solidFill>
                  <a:srgbClr val="FFFFFF"/>
                </a:solidFill>
                <a:latin typeface="Arial" panose="020B0604020202020204" pitchFamily="34" charset="0"/>
                <a:ea typeface="ＭＳ Ｐゴシック" pitchFamily="-97" charset="-128"/>
                <a:cs typeface="Arial" panose="020B0604020202020204" pitchFamily="34" charset="0"/>
              </a:rPr>
              <a:t> breathing:</a:t>
            </a:r>
          </a:p>
          <a:p>
            <a:pPr defTabSz="457200" fontAlgn="base">
              <a:spcBef>
                <a:spcPct val="20000"/>
              </a:spcBef>
              <a:spcAft>
                <a:spcPct val="0"/>
              </a:spcAft>
              <a:defRPr/>
            </a:pPr>
            <a:r>
              <a:rPr lang="en-US" dirty="0">
                <a:solidFill>
                  <a:srgbClr val="4F81BD">
                    <a:lumMod val="10000"/>
                  </a:srgbClr>
                </a:solidFill>
                <a:latin typeface="Arial" panose="020B0604020202020204" pitchFamily="34" charset="0"/>
                <a:ea typeface="ＭＳ Ｐゴシック" pitchFamily="-97" charset="-128"/>
                <a:cs typeface="Arial" panose="020B0604020202020204" pitchFamily="34" charset="0"/>
              </a:rPr>
              <a:t>Explains patient’s goals for treatment and specifies which</a:t>
            </a:r>
          </a:p>
          <a:p>
            <a:pPr defTabSz="457200" fontAlgn="base">
              <a:spcBef>
                <a:spcPct val="20000"/>
              </a:spcBef>
              <a:spcAft>
                <a:spcPct val="0"/>
              </a:spcAft>
              <a:defRPr/>
            </a:pPr>
            <a:r>
              <a:rPr lang="en-US" dirty="0">
                <a:solidFill>
                  <a:srgbClr val="4F81BD">
                    <a:lumMod val="10000"/>
                  </a:srgbClr>
                </a:solidFill>
                <a:latin typeface="Arial" panose="020B0604020202020204" pitchFamily="34" charset="0"/>
                <a:ea typeface="ＭＳ Ｐゴシック" pitchFamily="-97" charset="-128"/>
                <a:cs typeface="Arial" panose="020B0604020202020204" pitchFamily="34" charset="0"/>
              </a:rPr>
              <a:t>treatments the patient wants to have and avoid.</a:t>
            </a:r>
          </a:p>
        </p:txBody>
      </p:sp>
    </p:spTree>
    <p:extLst>
      <p:ext uri="{BB962C8B-B14F-4D97-AF65-F5344CB8AC3E}">
        <p14:creationId xmlns:p14="http://schemas.microsoft.com/office/powerpoint/2010/main" val="34207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1920504"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a:defRPr/>
            </a:pPr>
            <a:fld id="{137D9360-CC6F-4C0D-8960-578C7FFE388A}" type="slidenum">
              <a:rPr lang="da-DK">
                <a:solidFill>
                  <a:prstClr val="white"/>
                </a:solidFill>
                <a:latin typeface="Calibri"/>
              </a:rPr>
              <a:pPr>
                <a:defRPr/>
              </a:pPr>
              <a:t>4</a:t>
            </a:fld>
            <a:endParaRPr lang="da-DK">
              <a:solidFill>
                <a:prstClr val="white"/>
              </a:solidFill>
              <a:latin typeface="Calibri"/>
            </a:endParaRPr>
          </a:p>
        </p:txBody>
      </p:sp>
      <p:sp>
        <p:nvSpPr>
          <p:cNvPr id="11" name="Content Placeholder 3"/>
          <p:cNvSpPr txBox="1">
            <a:spLocks/>
          </p:cNvSpPr>
          <p:nvPr/>
        </p:nvSpPr>
        <p:spPr>
          <a:xfrm>
            <a:off x="1911900" y="4494442"/>
            <a:ext cx="8046868" cy="2114550"/>
          </a:xfrm>
          <a:prstGeom prst="rect">
            <a:avLst/>
          </a:prstGeom>
        </p:spPr>
        <p:txBody>
          <a:bodyPr/>
          <a:lstStyle/>
          <a:p>
            <a:pPr defTabSz="457200" fontAlgn="base">
              <a:spcBef>
                <a:spcPct val="20000"/>
              </a:spcBef>
              <a:spcAft>
                <a:spcPct val="0"/>
              </a:spcAft>
              <a:defRPr/>
            </a:pPr>
            <a:endParaRPr lang="en-US" sz="1600" dirty="0">
              <a:solidFill>
                <a:srgbClr val="E6E6E6">
                  <a:lumMod val="10000"/>
                </a:srgbClr>
              </a:solidFill>
              <a:latin typeface="Abadi Extra Light" panose="020B0204020104020204" pitchFamily="34" charset="0"/>
              <a:ea typeface="ＭＳ Ｐゴシック" pitchFamily="-97" charset="-128"/>
            </a:endParaRPr>
          </a:p>
        </p:txBody>
      </p:sp>
      <p:sp>
        <p:nvSpPr>
          <p:cNvPr id="10" name="Left Arrow 9"/>
          <p:cNvSpPr/>
          <p:nvPr/>
        </p:nvSpPr>
        <p:spPr>
          <a:xfrm rot="8401763">
            <a:off x="1930120"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2641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1935054" y="4273543"/>
            <a:ext cx="8023714" cy="1923604"/>
          </a:xfrm>
          <a:prstGeom prst="rect">
            <a:avLst/>
          </a:prstGeom>
          <a:noFill/>
        </p:spPr>
        <p:txBody>
          <a:bodyPr wrap="square">
            <a:spAutoFit/>
          </a:bodyPr>
          <a:lstStyle/>
          <a:p>
            <a:r>
              <a:rPr lang="en-US" dirty="0">
                <a:solidFill>
                  <a:srgbClr val="E6E6E6">
                    <a:lumMod val="25000"/>
                  </a:srgbClr>
                </a:solidFill>
                <a:latin typeface="Arial" panose="020B0604020202020204" pitchFamily="34" charset="0"/>
                <a:cs typeface="Arial" panose="020B0604020202020204" pitchFamily="34" charset="0"/>
              </a:rPr>
              <a:t>Full Treatment: Provide all care per protocol; transport if indicated</a:t>
            </a:r>
          </a:p>
          <a:p>
            <a:endParaRPr lang="en-US" sz="1100" dirty="0">
              <a:solidFill>
                <a:srgbClr val="E6E6E6">
                  <a:lumMod val="25000"/>
                </a:srgbClr>
              </a:solidFill>
              <a:latin typeface="Arial" panose="020B0604020202020204" pitchFamily="34" charset="0"/>
              <a:cs typeface="Arial" panose="020B0604020202020204" pitchFamily="34" charset="0"/>
            </a:endParaRPr>
          </a:p>
          <a:p>
            <a:r>
              <a:rPr lang="en-US" dirty="0">
                <a:solidFill>
                  <a:srgbClr val="E6E6E6">
                    <a:lumMod val="25000"/>
                  </a:srgbClr>
                </a:solidFill>
                <a:latin typeface="Arial" panose="020B0604020202020204" pitchFamily="34" charset="0"/>
                <a:cs typeface="Arial" panose="020B0604020202020204" pitchFamily="34" charset="0"/>
              </a:rPr>
              <a:t>Either box may be marked in Section A , which is for full cardiac arrest. </a:t>
            </a:r>
            <a:r>
              <a:rPr lang="en-US" b="1" dirty="0">
                <a:solidFill>
                  <a:srgbClr val="E6E6E6">
                    <a:lumMod val="25000"/>
                  </a:srgbClr>
                </a:solidFill>
                <a:latin typeface="Arial" panose="020B0604020202020204" pitchFamily="34" charset="0"/>
                <a:cs typeface="Arial" panose="020B0604020202020204" pitchFamily="34" charset="0"/>
              </a:rPr>
              <a:t>“Full Treatment” in Section B applies to non-cardiac arrest emergencies.</a:t>
            </a:r>
          </a:p>
          <a:p>
            <a:endParaRPr lang="en-US" b="1" dirty="0">
              <a:solidFill>
                <a:srgbClr val="E6E6E6">
                  <a:lumMod val="25000"/>
                </a:srgbClr>
              </a:solidFill>
              <a:latin typeface="Arial" panose="020B0604020202020204" pitchFamily="34" charset="0"/>
              <a:cs typeface="Arial" panose="020B0604020202020204" pitchFamily="34" charset="0"/>
            </a:endParaRPr>
          </a:p>
          <a:p>
            <a:r>
              <a:rPr lang="en-US" b="1" dirty="0">
                <a:solidFill>
                  <a:srgbClr val="E6E6E6">
                    <a:lumMod val="25000"/>
                  </a:srgbClr>
                </a:solidFill>
                <a:latin typeface="Arial" panose="020B0604020202020204" pitchFamily="34" charset="0"/>
                <a:cs typeface="Arial" panose="020B0604020202020204" pitchFamily="34" charset="0"/>
              </a:rPr>
              <a:t>If CPR is indicated in Section A, then “Full Treatment” </a:t>
            </a:r>
            <a:r>
              <a:rPr lang="en-US" b="1" dirty="0">
                <a:solidFill>
                  <a:schemeClr val="accent3"/>
                </a:solidFill>
                <a:latin typeface="Arial" panose="020B0604020202020204" pitchFamily="34" charset="0"/>
                <a:cs typeface="Arial" panose="020B0604020202020204" pitchFamily="34" charset="0"/>
              </a:rPr>
              <a:t>MUST </a:t>
            </a:r>
            <a:r>
              <a:rPr lang="en-US" b="1" dirty="0">
                <a:solidFill>
                  <a:schemeClr val="tx2">
                    <a:lumMod val="10000"/>
                  </a:schemeClr>
                </a:solidFill>
                <a:latin typeface="Arial" panose="020B0604020202020204" pitchFamily="34" charset="0"/>
                <a:cs typeface="Arial" panose="020B0604020202020204" pitchFamily="34" charset="0"/>
              </a:rPr>
              <a:t>be checked in Section B.</a:t>
            </a:r>
            <a:endParaRPr lang="en-US" b="1" dirty="0">
              <a:solidFill>
                <a:srgbClr val="E6E6E6">
                  <a:lumMod val="2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140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1920504"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a:defRPr/>
            </a:pPr>
            <a:fld id="{137D9360-CC6F-4C0D-8960-578C7FFE388A}" type="slidenum">
              <a:rPr lang="da-DK">
                <a:solidFill>
                  <a:prstClr val="white"/>
                </a:solidFill>
                <a:latin typeface="Calibri"/>
              </a:rPr>
              <a:pPr>
                <a:defRPr/>
              </a:pPr>
              <a:t>5</a:t>
            </a:fld>
            <a:endParaRPr lang="da-DK">
              <a:solidFill>
                <a:prstClr val="white"/>
              </a:solidFill>
              <a:latin typeface="Calibri"/>
            </a:endParaRPr>
          </a:p>
        </p:txBody>
      </p:sp>
      <p:sp>
        <p:nvSpPr>
          <p:cNvPr id="11" name="Content Placeholder 3"/>
          <p:cNvSpPr txBox="1">
            <a:spLocks/>
          </p:cNvSpPr>
          <p:nvPr/>
        </p:nvSpPr>
        <p:spPr>
          <a:xfrm>
            <a:off x="1911900" y="4494442"/>
            <a:ext cx="8046868" cy="2114550"/>
          </a:xfrm>
          <a:prstGeom prst="rect">
            <a:avLst/>
          </a:prstGeom>
        </p:spPr>
        <p:txBody>
          <a:bodyPr/>
          <a:lstStyle/>
          <a:p>
            <a:pPr defTabSz="457200" fontAlgn="base">
              <a:spcBef>
                <a:spcPct val="20000"/>
              </a:spcBef>
              <a:spcAft>
                <a:spcPct val="0"/>
              </a:spcAft>
              <a:defRPr/>
            </a:pPr>
            <a:endParaRPr lang="en-US" sz="1600" dirty="0">
              <a:solidFill>
                <a:srgbClr val="E6E6E6">
                  <a:lumMod val="10000"/>
                </a:srgbClr>
              </a:solidFill>
              <a:latin typeface="Abadi Extra Light" panose="020B0204020104020204" pitchFamily="34" charset="0"/>
              <a:ea typeface="ＭＳ Ｐゴシック" pitchFamily="-97" charset="-128"/>
            </a:endParaRPr>
          </a:p>
        </p:txBody>
      </p:sp>
      <p:sp>
        <p:nvSpPr>
          <p:cNvPr id="9" name="Left Arrow 8"/>
          <p:cNvSpPr/>
          <p:nvPr/>
        </p:nvSpPr>
        <p:spPr>
          <a:xfrm rot="8530465">
            <a:off x="1911718"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2635122"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1920503" y="4435622"/>
            <a:ext cx="8490382" cy="1631216"/>
          </a:xfrm>
          <a:prstGeom prst="rect">
            <a:avLst/>
          </a:prstGeom>
          <a:noFill/>
        </p:spPr>
        <p:txBody>
          <a:bodyPr wrap="square">
            <a:spAutoFit/>
          </a:bodyPr>
          <a:lstStyle/>
          <a:p>
            <a:r>
              <a:rPr lang="en-US" sz="2000" dirty="0">
                <a:solidFill>
                  <a:srgbClr val="E6E6E6">
                    <a:lumMod val="25000"/>
                  </a:srgbClr>
                </a:solidFill>
                <a:latin typeface="Arial" panose="020B0604020202020204" pitchFamily="34" charset="0"/>
                <a:cs typeface="Arial" panose="020B0604020202020204" pitchFamily="34" charset="0"/>
              </a:rPr>
              <a:t>Selective Treatment:  Comfort-focused treatment </a:t>
            </a:r>
            <a:r>
              <a:rPr lang="en-US" sz="2000" b="1" u="sng" dirty="0">
                <a:solidFill>
                  <a:srgbClr val="FF3399"/>
                </a:solidFill>
                <a:latin typeface="Arial" panose="020B0604020202020204" pitchFamily="34" charset="0"/>
                <a:cs typeface="Arial" panose="020B0604020202020204" pitchFamily="34" charset="0"/>
              </a:rPr>
              <a:t>plus</a:t>
            </a:r>
            <a:r>
              <a:rPr lang="en-US" sz="2000" dirty="0">
                <a:solidFill>
                  <a:srgbClr val="E6E6E6">
                    <a:lumMod val="25000"/>
                  </a:srgbClr>
                </a:solidFill>
                <a:latin typeface="Arial" panose="020B0604020202020204" pitchFamily="34" charset="0"/>
                <a:cs typeface="Arial" panose="020B0604020202020204" pitchFamily="34" charset="0"/>
              </a:rPr>
              <a:t> basic medical interventions</a:t>
            </a:r>
          </a:p>
          <a:p>
            <a:pPr marL="742950" lvl="1" indent="-285750">
              <a:buFont typeface="Arial" panose="020B0604020202020204" pitchFamily="34" charset="0"/>
              <a:buChar char="•"/>
            </a:pPr>
            <a:r>
              <a:rPr lang="en-US" sz="2000" dirty="0">
                <a:solidFill>
                  <a:srgbClr val="E6E6E6">
                    <a:lumMod val="25000"/>
                  </a:srgbClr>
                </a:solidFill>
                <a:latin typeface="Arial" panose="020B0604020202020204" pitchFamily="34" charset="0"/>
                <a:cs typeface="Arial" panose="020B0604020202020204" pitchFamily="34" charset="0"/>
              </a:rPr>
              <a:t>IV fluids; IV meds as appropriate</a:t>
            </a:r>
          </a:p>
          <a:p>
            <a:pPr marL="742950" lvl="1" indent="-285750">
              <a:buFont typeface="Arial" panose="020B0604020202020204" pitchFamily="34" charset="0"/>
              <a:buChar char="•"/>
            </a:pPr>
            <a:r>
              <a:rPr lang="en-US" sz="2000" dirty="0">
                <a:solidFill>
                  <a:srgbClr val="E6E6E6">
                    <a:lumMod val="25000"/>
                  </a:srgbClr>
                </a:solidFill>
                <a:latin typeface="Arial" panose="020B0604020202020204" pitchFamily="34" charset="0"/>
                <a:cs typeface="Arial" panose="020B0604020202020204" pitchFamily="34" charset="0"/>
              </a:rPr>
              <a:t>Do NOT intubate: May use CPAP, BiPAP, BVM</a:t>
            </a:r>
          </a:p>
          <a:p>
            <a:pPr marL="742950" lvl="1" indent="-285750">
              <a:buFont typeface="Arial" panose="020B0604020202020204" pitchFamily="34" charset="0"/>
              <a:buChar char="•"/>
            </a:pPr>
            <a:r>
              <a:rPr lang="en-US" sz="2000" dirty="0">
                <a:solidFill>
                  <a:srgbClr val="E6E6E6">
                    <a:lumMod val="25000"/>
                  </a:srgbClr>
                </a:solidFill>
                <a:latin typeface="Arial" panose="020B0604020202020204" pitchFamily="34" charset="0"/>
                <a:cs typeface="Arial" panose="020B0604020202020204" pitchFamily="34" charset="0"/>
              </a:rPr>
              <a:t>Transport to hospital if indicated</a:t>
            </a:r>
          </a:p>
        </p:txBody>
      </p:sp>
    </p:spTree>
    <p:extLst>
      <p:ext uri="{BB962C8B-B14F-4D97-AF65-F5344CB8AC3E}">
        <p14:creationId xmlns:p14="http://schemas.microsoft.com/office/powerpoint/2010/main" val="283041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1920504"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a:defRPr/>
            </a:pPr>
            <a:fld id="{137D9360-CC6F-4C0D-8960-578C7FFE388A}" type="slidenum">
              <a:rPr lang="da-DK">
                <a:solidFill>
                  <a:prstClr val="white"/>
                </a:solidFill>
                <a:latin typeface="Calibri"/>
              </a:rPr>
              <a:pPr>
                <a:defRPr/>
              </a:pPr>
              <a:t>6</a:t>
            </a:fld>
            <a:endParaRPr lang="da-DK">
              <a:solidFill>
                <a:prstClr val="white"/>
              </a:solidFill>
              <a:latin typeface="Calibri"/>
            </a:endParaRPr>
          </a:p>
        </p:txBody>
      </p:sp>
      <p:sp>
        <p:nvSpPr>
          <p:cNvPr id="11" name="Content Placeholder 3"/>
          <p:cNvSpPr txBox="1">
            <a:spLocks/>
          </p:cNvSpPr>
          <p:nvPr/>
        </p:nvSpPr>
        <p:spPr>
          <a:xfrm>
            <a:off x="1911900" y="4494442"/>
            <a:ext cx="8046868" cy="2114550"/>
          </a:xfrm>
          <a:prstGeom prst="rect">
            <a:avLst/>
          </a:prstGeom>
        </p:spPr>
        <p:txBody>
          <a:bodyPr/>
          <a:lstStyle/>
          <a:p>
            <a:pPr defTabSz="457200" fontAlgn="base">
              <a:spcBef>
                <a:spcPct val="20000"/>
              </a:spcBef>
              <a:spcAft>
                <a:spcPct val="0"/>
              </a:spcAft>
              <a:defRPr/>
            </a:pPr>
            <a:endParaRPr lang="en-US" sz="1600" dirty="0">
              <a:solidFill>
                <a:srgbClr val="E6E6E6">
                  <a:lumMod val="10000"/>
                </a:srgbClr>
              </a:solidFill>
              <a:latin typeface="Abadi Extra Light" panose="020B0204020104020204" pitchFamily="34" charset="0"/>
              <a:ea typeface="ＭＳ Ｐゴシック" pitchFamily="-97" charset="-128"/>
            </a:endParaRPr>
          </a:p>
        </p:txBody>
      </p:sp>
      <p:sp>
        <p:nvSpPr>
          <p:cNvPr id="7" name="Left Arrow 6"/>
          <p:cNvSpPr/>
          <p:nvPr/>
        </p:nvSpPr>
        <p:spPr>
          <a:xfrm rot="8514553">
            <a:off x="1919762"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2628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Rectangle 2">
            <a:extLst>
              <a:ext uri="{FF2B5EF4-FFF2-40B4-BE49-F238E27FC236}">
                <a16:creationId xmlns:a16="http://schemas.microsoft.com/office/drawing/2014/main" id="{7A41CEAD-1A68-467E-8DAC-5F448BD363D2}"/>
              </a:ext>
            </a:extLst>
          </p:cNvPr>
          <p:cNvSpPr/>
          <p:nvPr/>
        </p:nvSpPr>
        <p:spPr>
          <a:xfrm>
            <a:off x="1947526" y="4272895"/>
            <a:ext cx="8110874" cy="1681999"/>
          </a:xfrm>
          <a:prstGeom prst="rect">
            <a:avLst/>
          </a:prstGeom>
        </p:spPr>
        <p:txBody>
          <a:bodyPr wrap="square">
            <a:spAutoFit/>
          </a:bodyPr>
          <a:lstStyle/>
          <a:p>
            <a:pPr defTabSz="457200" fontAlgn="base">
              <a:lnSpc>
                <a:spcPct val="90000"/>
              </a:lnSpc>
              <a:defRPr/>
            </a:pPr>
            <a:r>
              <a:rPr lang="en-US" sz="20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Comfort Focused Treatment </a:t>
            </a:r>
          </a:p>
          <a:p>
            <a:pPr defTabSz="457200" fontAlgn="base">
              <a:lnSpc>
                <a:spcPct val="90000"/>
              </a:lnSpc>
              <a:defRPr/>
            </a:pPr>
            <a:endParaRPr lang="en-US" sz="1200" dirty="0">
              <a:solidFill>
                <a:srgbClr val="E6E6E6">
                  <a:lumMod val="10000"/>
                </a:srgbClr>
              </a:solidFill>
              <a:latin typeface="Arial" panose="020B0604020202020204" pitchFamily="34" charset="0"/>
              <a:ea typeface="ＭＳ Ｐゴシック" pitchFamily="-97" charset="-128"/>
              <a:cs typeface="Arial" panose="020B0604020202020204" pitchFamily="34" charset="0"/>
            </a:endParaRPr>
          </a:p>
          <a:p>
            <a:pPr marL="800100" lvl="1" indent="-342900" defTabSz="457200" fontAlgn="base">
              <a:lnSpc>
                <a:spcPct val="90000"/>
              </a:lnSpc>
              <a:buFont typeface="Arial" panose="020B0604020202020204" pitchFamily="34" charset="0"/>
              <a:buChar char="•"/>
              <a:defRPr/>
            </a:pPr>
            <a:r>
              <a:rPr lang="en-US" sz="20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Treat pain (per routes allowed by scope of practice), O2, suction; manual airway obstruction maneuvers</a:t>
            </a:r>
          </a:p>
          <a:p>
            <a:pPr marL="800100" lvl="1" indent="-342900" defTabSz="457200" fontAlgn="base">
              <a:lnSpc>
                <a:spcPct val="90000"/>
              </a:lnSpc>
              <a:spcBef>
                <a:spcPts val="300"/>
              </a:spcBef>
              <a:buFont typeface="Arial" charset="0"/>
              <a:buChar char="•"/>
              <a:defRPr/>
            </a:pPr>
            <a:r>
              <a:rPr lang="en-US" sz="20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No transport unless comfort needs cannot be met in current location</a:t>
            </a:r>
          </a:p>
        </p:txBody>
      </p:sp>
    </p:spTree>
    <p:extLst>
      <p:ext uri="{BB962C8B-B14F-4D97-AF65-F5344CB8AC3E}">
        <p14:creationId xmlns:p14="http://schemas.microsoft.com/office/powerpoint/2010/main" val="235571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711890" y="1600201"/>
            <a:ext cx="8229600" cy="2521009"/>
          </a:xfrm>
          <a:prstGeom prst="rect">
            <a:avLst/>
          </a:prstGeom>
        </p:spPr>
      </p:pic>
      <p:sp>
        <p:nvSpPr>
          <p:cNvPr id="5" name="Rectangle 4"/>
          <p:cNvSpPr/>
          <p:nvPr/>
        </p:nvSpPr>
        <p:spPr>
          <a:xfrm>
            <a:off x="2286000" y="4729481"/>
            <a:ext cx="7848600" cy="646331"/>
          </a:xfrm>
          <a:prstGeom prst="rect">
            <a:avLst/>
          </a:prstGeom>
        </p:spPr>
        <p:txBody>
          <a:bodyPr wrap="square">
            <a:spAutoFit/>
          </a:bodyPr>
          <a:lstStyle/>
          <a:p>
            <a:pPr>
              <a:lnSpc>
                <a:spcPct val="90000"/>
              </a:lnSpc>
              <a:spcBef>
                <a:spcPct val="20000"/>
              </a:spcBef>
              <a:defRPr/>
            </a:pPr>
            <a:r>
              <a:rPr lang="en-US" sz="2000" b="1" dirty="0">
                <a:solidFill>
                  <a:srgbClr val="E6E6E6">
                    <a:lumMod val="25000"/>
                  </a:srgbClr>
                </a:solidFill>
                <a:latin typeface="Arial" panose="020B0604020202020204" pitchFamily="34" charset="0"/>
                <a:ea typeface="ＭＳ Ｐゴシック" pitchFamily="-97" charset="-128"/>
                <a:cs typeface="Arial" panose="020B0604020202020204" pitchFamily="34" charset="0"/>
              </a:rPr>
              <a:t>Optional Additional Orders </a:t>
            </a:r>
            <a:r>
              <a:rPr lang="en-US" sz="2000" dirty="0">
                <a:solidFill>
                  <a:srgbClr val="0070C0"/>
                </a:solidFill>
                <a:latin typeface="Arial" panose="020B0604020202020204" pitchFamily="34" charset="0"/>
                <a:ea typeface="ＭＳ Ｐゴシック" pitchFamily="-97" charset="-128"/>
                <a:cs typeface="Arial" panose="020B0604020202020204" pitchFamily="34" charset="0"/>
              </a:rPr>
              <a:t>- </a:t>
            </a:r>
            <a:r>
              <a:rPr lang="en-US" sz="20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2286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Tree>
    <p:extLst>
      <p:ext uri="{BB962C8B-B14F-4D97-AF65-F5344CB8AC3E}">
        <p14:creationId xmlns:p14="http://schemas.microsoft.com/office/powerpoint/2010/main" val="158715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1732255" y="1637586"/>
            <a:ext cx="8727491" cy="988040"/>
          </a:xfrm>
          <a:prstGeom prst="rect">
            <a:avLst/>
          </a:prstGeom>
        </p:spPr>
      </p:pic>
      <p:sp>
        <p:nvSpPr>
          <p:cNvPr id="5" name="Title 4"/>
          <p:cNvSpPr>
            <a:spLocks noGrp="1"/>
          </p:cNvSpPr>
          <p:nvPr>
            <p:ph type="title"/>
          </p:nvPr>
        </p:nvSpPr>
        <p:spPr/>
        <p:txBody>
          <a:bodyPr>
            <a:noAutofit/>
          </a:bodyPr>
          <a:lstStyle/>
          <a:p>
            <a:pPr algn="l"/>
            <a:r>
              <a:rPr lang="en-US" dirty="0"/>
              <a:t>Section “C”: Medically Administered Nutrition</a:t>
            </a:r>
          </a:p>
        </p:txBody>
      </p:sp>
      <p:sp>
        <p:nvSpPr>
          <p:cNvPr id="11" name="Slide Number Placeholder 10"/>
          <p:cNvSpPr>
            <a:spLocks noGrp="1"/>
          </p:cNvSpPr>
          <p:nvPr>
            <p:ph type="sldNum" sz="quarter" idx="12"/>
          </p:nvPr>
        </p:nvSpPr>
        <p:spPr/>
        <p:txBody>
          <a:bodyPr/>
          <a:lstStyle/>
          <a:p>
            <a:pPr>
              <a:defRPr/>
            </a:pPr>
            <a:fld id="{137D9360-CC6F-4C0D-8960-578C7FFE388A}" type="slidenum">
              <a:rPr lang="da-DK">
                <a:solidFill>
                  <a:prstClr val="white"/>
                </a:solidFill>
                <a:latin typeface="Calibri"/>
              </a:rPr>
              <a:pPr>
                <a:defRPr/>
              </a:pPr>
              <a:t>8</a:t>
            </a:fld>
            <a:endParaRPr lang="da-DK">
              <a:solidFill>
                <a:prstClr val="white"/>
              </a:solidFill>
              <a:latin typeface="Calibri"/>
            </a:endParaRPr>
          </a:p>
        </p:txBody>
      </p:sp>
      <p:sp>
        <p:nvSpPr>
          <p:cNvPr id="7" name="Left Arrow 6"/>
          <p:cNvSpPr/>
          <p:nvPr/>
        </p:nvSpPr>
        <p:spPr>
          <a:xfrm rot="7508929">
            <a:off x="6731009" y="2517769"/>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9" name="Left Arrow 8"/>
          <p:cNvSpPr/>
          <p:nvPr/>
        </p:nvSpPr>
        <p:spPr>
          <a:xfrm rot="5400000">
            <a:off x="2311947" y="3022645"/>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latin typeface="Calibri"/>
            </a:endParaRPr>
          </a:p>
        </p:txBody>
      </p:sp>
      <p:sp>
        <p:nvSpPr>
          <p:cNvPr id="8" name="Content Placeholder 3"/>
          <p:cNvSpPr txBox="1">
            <a:spLocks/>
          </p:cNvSpPr>
          <p:nvPr/>
        </p:nvSpPr>
        <p:spPr>
          <a:xfrm>
            <a:off x="1732255" y="3864659"/>
            <a:ext cx="8229600" cy="1659467"/>
          </a:xfrm>
          <a:prstGeom prst="rect">
            <a:avLst/>
          </a:prstGeom>
        </p:spPr>
        <p:txBody>
          <a:bodyPr/>
          <a:lstStyle/>
          <a:p>
            <a:pPr marL="342900" indent="-342900" defTabSz="457200" fontAlgn="base">
              <a:lnSpc>
                <a:spcPts val="2800"/>
              </a:lnSpc>
              <a:spcBef>
                <a:spcPct val="20000"/>
              </a:spcBef>
              <a:spcAft>
                <a:spcPct val="0"/>
              </a:spcAft>
              <a:buFont typeface="Arial" charset="0"/>
              <a:buChar char="•"/>
              <a:defRPr/>
            </a:pPr>
            <a:r>
              <a:rPr lang="en-US" sz="22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Documents how nutrition should be administered</a:t>
            </a:r>
          </a:p>
          <a:p>
            <a:pPr marL="800100" lvl="1" indent="-342900" defTabSz="457200" fontAlgn="base">
              <a:lnSpc>
                <a:spcPts val="2800"/>
              </a:lnSpc>
              <a:spcBef>
                <a:spcPct val="20000"/>
              </a:spcBef>
              <a:spcAft>
                <a:spcPct val="0"/>
              </a:spcAft>
              <a:buFontTx/>
              <a:buChar char="-"/>
              <a:defRPr/>
            </a:pPr>
            <a:r>
              <a:rPr lang="en-US" sz="22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Always offer food by mouth if safe and desirable</a:t>
            </a:r>
          </a:p>
          <a:p>
            <a:pPr marL="800100" lvl="1" indent="-342900" defTabSz="457200" fontAlgn="base">
              <a:lnSpc>
                <a:spcPts val="2800"/>
              </a:lnSpc>
              <a:spcBef>
                <a:spcPct val="20000"/>
              </a:spcBef>
              <a:spcAft>
                <a:spcPct val="0"/>
              </a:spcAft>
              <a:buFontTx/>
              <a:buChar char="-"/>
              <a:defRPr/>
            </a:pPr>
            <a:r>
              <a:rPr lang="en-US" sz="2200" dirty="0">
                <a:solidFill>
                  <a:srgbClr val="E6E6E6">
                    <a:lumMod val="10000"/>
                  </a:srgbClr>
                </a:solidFill>
                <a:latin typeface="Arial" panose="020B0604020202020204" pitchFamily="34" charset="0"/>
                <a:ea typeface="ＭＳ Ｐゴシック" pitchFamily="-97" charset="-128"/>
                <a:cs typeface="Arial" panose="020B0604020202020204" pitchFamily="34" charset="0"/>
              </a:rPr>
              <a:t>Add information re specific circumstances or trial</a:t>
            </a:r>
          </a:p>
          <a:p>
            <a:pPr defTabSz="457200" fontAlgn="base">
              <a:lnSpc>
                <a:spcPts val="2800"/>
              </a:lnSpc>
              <a:spcBef>
                <a:spcPct val="20000"/>
              </a:spcBef>
              <a:spcAft>
                <a:spcPct val="0"/>
              </a:spcAft>
              <a:defRPr/>
            </a:pPr>
            <a:endParaRPr lang="en-US" sz="2200" dirty="0">
              <a:solidFill>
                <a:srgbClr val="E6E6E6">
                  <a:lumMod val="10000"/>
                </a:srgbClr>
              </a:solidFill>
              <a:latin typeface="Arial" panose="020B0604020202020204" pitchFamily="34" charset="0"/>
              <a:ea typeface="ＭＳ Ｐゴシック" pitchFamily="-97" charset="-128"/>
              <a:cs typeface="Arial" panose="020B0604020202020204" pitchFamily="34" charset="0"/>
            </a:endParaRPr>
          </a:p>
        </p:txBody>
      </p:sp>
      <p:sp>
        <p:nvSpPr>
          <p:cNvPr id="14" name="Oval 13"/>
          <p:cNvSpPr/>
          <p:nvPr/>
        </p:nvSpPr>
        <p:spPr>
          <a:xfrm>
            <a:off x="2586748"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dirty="0">
              <a:solidFill>
                <a:prstClr val="white"/>
              </a:solidFill>
              <a:latin typeface="Calibri"/>
            </a:endParaRPr>
          </a:p>
        </p:txBody>
      </p:sp>
      <p:sp>
        <p:nvSpPr>
          <p:cNvPr id="15" name="Oval 14"/>
          <p:cNvSpPr/>
          <p:nvPr/>
        </p:nvSpPr>
        <p:spPr>
          <a:xfrm>
            <a:off x="2596274" y="1974056"/>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dirty="0">
              <a:solidFill>
                <a:prstClr val="white"/>
              </a:solidFill>
              <a:latin typeface="Calibri"/>
            </a:endParaRPr>
          </a:p>
        </p:txBody>
      </p:sp>
      <p:sp>
        <p:nvSpPr>
          <p:cNvPr id="16" name="Oval 15"/>
          <p:cNvSpPr/>
          <p:nvPr/>
        </p:nvSpPr>
        <p:spPr>
          <a:xfrm>
            <a:off x="2586748" y="2444801"/>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00" dirty="0">
              <a:solidFill>
                <a:prstClr val="white"/>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a:bodyPr>
          <a:lstStyle/>
          <a:p>
            <a:r>
              <a:rPr lang="en-US" dirty="0"/>
              <a:t>Section D: Documentation of Discussion</a:t>
            </a: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2005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2019300" y="4114801"/>
            <a:ext cx="7848600" cy="1661993"/>
          </a:xfrm>
          <a:prstGeom prst="rect">
            <a:avLst/>
          </a:prstGeom>
          <a:noFill/>
        </p:spPr>
        <p:txBody>
          <a:bodyPr wrap="square">
            <a:spAutoFit/>
          </a:bodyPr>
          <a:lstStyle/>
          <a:p>
            <a:r>
              <a:rPr lang="en-US" b="1" dirty="0">
                <a:solidFill>
                  <a:srgbClr val="FF3399"/>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rgbClr val="E6E6E6">
                    <a:lumMod val="10000"/>
                  </a:srgb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rgbClr val="E6E6E6">
                    <a:lumMod val="10000"/>
                  </a:srgb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rgbClr val="E6E6E6">
                  <a:lumMod val="10000"/>
                </a:srgbClr>
              </a:solidFill>
              <a:latin typeface="Arial" panose="020B0604020202020204" pitchFamily="34" charset="0"/>
              <a:cs typeface="Arial" panose="020B0604020202020204" pitchFamily="34" charset="0"/>
            </a:endParaRPr>
          </a:p>
          <a:p>
            <a:r>
              <a:rPr lang="en-US" dirty="0">
                <a:solidFill>
                  <a:srgbClr val="E6E6E6">
                    <a:lumMod val="10000"/>
                  </a:srgb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3167</Words>
  <Application>Microsoft Office PowerPoint</Application>
  <PresentationFormat>Widescreen</PresentationFormat>
  <Paragraphs>207</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Abadi Extra Light</vt:lpstr>
      <vt:lpstr>Arial</vt:lpstr>
      <vt:lpstr>Calibri</vt:lpstr>
      <vt:lpstr>Trebuchet MS</vt:lpstr>
      <vt:lpstr>POLST2020_2</vt:lpstr>
      <vt:lpstr>PowerPoint Presentation</vt:lpstr>
      <vt:lpstr>Section “A”: Cardio-Pulmonary Resuscitation</vt:lpstr>
      <vt:lpstr>Section “B”: Medical Interventions</vt:lpstr>
      <vt:lpstr>Section “B”: Medical Interventions</vt:lpstr>
      <vt:lpstr>Section “B”: Medical Interventions</vt:lpstr>
      <vt:lpstr>Section “B”: Medical Interventions</vt:lpstr>
      <vt:lpstr>Section “B”: Medical Interventions</vt:lpstr>
      <vt:lpstr>Section “C”: Medically Administered Nutrition</vt:lpstr>
      <vt:lpstr>Section D: Documentation of Discussion</vt:lpstr>
      <vt:lpstr>Section E: Signature of Practitioner</vt:lpstr>
      <vt:lpstr>Back Page -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cp:revision>
  <dcterms:created xsi:type="dcterms:W3CDTF">2020-08-04T20:26:46Z</dcterms:created>
  <dcterms:modified xsi:type="dcterms:W3CDTF">2021-07-01T21:03:50Z</dcterms:modified>
</cp:coreProperties>
</file>