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815" r:id="rId2"/>
    <p:sldMasterId id="2147483827" r:id="rId3"/>
    <p:sldMasterId id="2147483866" r:id="rId4"/>
    <p:sldMasterId id="2147483882" r:id="rId5"/>
    <p:sldMasterId id="2147483897" r:id="rId6"/>
    <p:sldMasterId id="2147483913" r:id="rId7"/>
  </p:sldMasterIdLst>
  <p:notesMasterIdLst>
    <p:notesMasterId r:id="rId62"/>
  </p:notesMasterIdLst>
  <p:handoutMasterIdLst>
    <p:handoutMasterId r:id="rId63"/>
  </p:handoutMasterIdLst>
  <p:sldIdLst>
    <p:sldId id="400" r:id="rId8"/>
    <p:sldId id="525" r:id="rId9"/>
    <p:sldId id="527" r:id="rId10"/>
    <p:sldId id="597" r:id="rId11"/>
    <p:sldId id="565" r:id="rId12"/>
    <p:sldId id="487" r:id="rId13"/>
    <p:sldId id="518" r:id="rId14"/>
    <p:sldId id="484" r:id="rId15"/>
    <p:sldId id="512" r:id="rId16"/>
    <p:sldId id="546" r:id="rId17"/>
    <p:sldId id="528" r:id="rId18"/>
    <p:sldId id="602" r:id="rId19"/>
    <p:sldId id="476" r:id="rId20"/>
    <p:sldId id="575" r:id="rId21"/>
    <p:sldId id="603" r:id="rId22"/>
    <p:sldId id="604" r:id="rId23"/>
    <p:sldId id="631" r:id="rId24"/>
    <p:sldId id="635" r:id="rId25"/>
    <p:sldId id="580" r:id="rId26"/>
    <p:sldId id="576" r:id="rId27"/>
    <p:sldId id="421" r:id="rId28"/>
    <p:sldId id="511" r:id="rId29"/>
    <p:sldId id="618" r:id="rId30"/>
    <p:sldId id="633" r:id="rId31"/>
    <p:sldId id="619" r:id="rId32"/>
    <p:sldId id="609" r:id="rId33"/>
    <p:sldId id="610" r:id="rId34"/>
    <p:sldId id="611" r:id="rId35"/>
    <p:sldId id="531" r:id="rId36"/>
    <p:sldId id="622" r:id="rId37"/>
    <p:sldId id="508" r:id="rId38"/>
    <p:sldId id="624" r:id="rId39"/>
    <p:sldId id="555" r:id="rId40"/>
    <p:sldId id="556" r:id="rId41"/>
    <p:sldId id="634" r:id="rId42"/>
    <p:sldId id="641" r:id="rId43"/>
    <p:sldId id="642" r:id="rId44"/>
    <p:sldId id="643" r:id="rId45"/>
    <p:sldId id="566" r:id="rId46"/>
    <p:sldId id="632" r:id="rId47"/>
    <p:sldId id="537" r:id="rId48"/>
    <p:sldId id="581" r:id="rId49"/>
    <p:sldId id="636" r:id="rId50"/>
    <p:sldId id="637" r:id="rId51"/>
    <p:sldId id="638" r:id="rId52"/>
    <p:sldId id="639" r:id="rId53"/>
    <p:sldId id="640" r:id="rId54"/>
    <p:sldId id="572" r:id="rId55"/>
    <p:sldId id="629" r:id="rId56"/>
    <p:sldId id="605" r:id="rId57"/>
    <p:sldId id="630" r:id="rId58"/>
    <p:sldId id="545" r:id="rId59"/>
    <p:sldId id="540" r:id="rId60"/>
    <p:sldId id="533" r:id="rId6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jAXHcEb1TtZmc55tQ20qg==" hashData="rp/lI8kVM8tfklPnPtMrApJcHzJPntsFaT2ps0PRnOLBbhr2PRpLuzWwMbVApOWYJfV31BrXVV3mH1P9P4yDTQ=="/>
  <p:extLst>
    <p:ext uri="{521415D9-36F7-43E2-AB2F-B90AF26B5E84}">
      <p14:sectionLst xmlns:p14="http://schemas.microsoft.com/office/powerpoint/2010/main">
        <p14:section name="Default Section" id="{C779B429-1EEB-4DC6-9BE2-CE830A884494}">
          <p14:sldIdLst>
            <p14:sldId id="400"/>
            <p14:sldId id="525"/>
            <p14:sldId id="527"/>
            <p14:sldId id="597"/>
          </p14:sldIdLst>
        </p14:section>
        <p14:section name="Program Overview" id="{8C7B080B-115B-46F0-9B43-206246D4EC79}">
          <p14:sldIdLst>
            <p14:sldId id="565"/>
            <p14:sldId id="487"/>
            <p14:sldId id="518"/>
            <p14:sldId id="484"/>
            <p14:sldId id="512"/>
            <p14:sldId id="546"/>
            <p14:sldId id="528"/>
            <p14:sldId id="602"/>
            <p14:sldId id="476"/>
          </p14:sldIdLst>
        </p14:section>
        <p14:section name="POLST Communication" id="{66210FF7-343E-46BB-BB12-C5D1F698A742}">
          <p14:sldIdLst>
            <p14:sldId id="575"/>
            <p14:sldId id="603"/>
            <p14:sldId id="604"/>
            <p14:sldId id="631"/>
            <p14:sldId id="635"/>
            <p14:sldId id="580"/>
            <p14:sldId id="576"/>
          </p14:sldIdLst>
        </p14:section>
        <p14:section name="Detailed Form Explanation" id="{B34902E3-F397-4D41-816E-8FE0DD9B8597}">
          <p14:sldIdLst>
            <p14:sldId id="421"/>
            <p14:sldId id="511"/>
            <p14:sldId id="618"/>
            <p14:sldId id="633"/>
            <p14:sldId id="619"/>
            <p14:sldId id="609"/>
            <p14:sldId id="610"/>
            <p14:sldId id="611"/>
            <p14:sldId id="531"/>
            <p14:sldId id="622"/>
            <p14:sldId id="508"/>
            <p14:sldId id="624"/>
            <p14:sldId id="555"/>
            <p14:sldId id="556"/>
            <p14:sldId id="634"/>
            <p14:sldId id="641"/>
            <p14:sldId id="642"/>
            <p14:sldId id="643"/>
          </p14:sldIdLst>
        </p14:section>
        <p14:section name="Applying the POLST Program" id="{7FA14B8D-C27F-4C22-889E-B8B529324B0B}">
          <p14:sldIdLst>
            <p14:sldId id="566"/>
            <p14:sldId id="632"/>
            <p14:sldId id="537"/>
            <p14:sldId id="581"/>
            <p14:sldId id="636"/>
            <p14:sldId id="637"/>
            <p14:sldId id="638"/>
            <p14:sldId id="639"/>
            <p14:sldId id="640"/>
            <p14:sldId id="572"/>
            <p14:sldId id="629"/>
            <p14:sldId id="605"/>
            <p14:sldId id="630"/>
          </p14:sldIdLst>
        </p14:section>
        <p14:section name="Addendum" id="{A14143F3-5799-4E10-9EB3-7482F5816FFC}">
          <p14:sldIdLst>
            <p14:sldId id="545"/>
            <p14:sldId id="540"/>
            <p14:sldId id="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962"/>
    <a:srgbClr val="E77F93"/>
    <a:srgbClr val="EEA6B0"/>
    <a:srgbClr val="EAC010"/>
    <a:srgbClr val="D4D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6788" autoAdjust="0"/>
  </p:normalViewPr>
  <p:slideViewPr>
    <p:cSldViewPr>
      <p:cViewPr varScale="1">
        <p:scale>
          <a:sx n="48" d="100"/>
          <a:sy n="48" d="100"/>
        </p:scale>
        <p:origin x="1748" y="44"/>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D745A-FFEE-4796-B264-E484803EED7B}"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1C71772E-2BAE-4093-82A6-7DAFCF0CCFAC}">
      <dgm:prSet phldrT="[Text]" custT="1"/>
      <dgm:spPr>
        <a:solidFill>
          <a:srgbClr val="E77F93"/>
        </a:solidFill>
      </dgm:spPr>
      <dgm:t>
        <a:bodyPr/>
        <a:lstStyle/>
        <a:p>
          <a:r>
            <a:rPr lang="en-US" sz="1400" dirty="0">
              <a:solidFill>
                <a:sysClr val="windowText" lastClr="000000"/>
              </a:solidFill>
            </a:rPr>
            <a:t>Is a written, accessible, and valid POAHC document available?</a:t>
          </a:r>
          <a:endParaRPr lang="en-US" sz="1400" dirty="0">
            <a:solidFill>
              <a:schemeClr val="tx2">
                <a:lumMod val="10000"/>
              </a:schemeClr>
            </a:solidFill>
          </a:endParaRPr>
        </a:p>
      </dgm:t>
    </dgm:pt>
    <dgm:pt modelId="{E61AEEA6-4A00-4EB7-9941-96B881F75260}" type="parTrans" cxnId="{178035E2-0B2F-48F7-A8C2-A19B2A67D36D}">
      <dgm:prSet custT="1"/>
      <dgm:spPr>
        <a:ln>
          <a:solidFill>
            <a:schemeClr val="bg1">
              <a:lumMod val="50000"/>
            </a:schemeClr>
          </a:solidFill>
        </a:ln>
      </dgm:spPr>
      <dgm:t>
        <a:bodyPr/>
        <a:lstStyle/>
        <a:p>
          <a:endParaRPr lang="en-US" sz="600">
            <a:solidFill>
              <a:schemeClr val="tx2">
                <a:lumMod val="10000"/>
              </a:schemeClr>
            </a:solidFill>
          </a:endParaRPr>
        </a:p>
      </dgm:t>
    </dgm:pt>
    <dgm:pt modelId="{7EC24B39-B630-4AF9-BD1B-F45CEA823CA0}" type="sibTrans" cxnId="{178035E2-0B2F-48F7-A8C2-A19B2A67D36D}">
      <dgm:prSet/>
      <dgm:spPr/>
      <dgm:t>
        <a:bodyPr/>
        <a:lstStyle/>
        <a:p>
          <a:endParaRPr lang="en-US">
            <a:solidFill>
              <a:schemeClr val="tx2">
                <a:lumMod val="10000"/>
              </a:schemeClr>
            </a:solidFill>
          </a:endParaRPr>
        </a:p>
      </dgm:t>
    </dgm:pt>
    <dgm:pt modelId="{40E9754B-702E-415C-AC15-50D46C3615D1}">
      <dgm:prSet phldrT="[Text]" custT="1"/>
      <dgm:spPr>
        <a:solidFill>
          <a:srgbClr val="FFC000"/>
        </a:solidFill>
      </dgm:spPr>
      <dgm:t>
        <a:bodyPr/>
        <a:lstStyle/>
        <a:p>
          <a:r>
            <a:rPr lang="en-US" sz="1400" dirty="0">
              <a:solidFill>
                <a:schemeClr val="tx2">
                  <a:lumMod val="10000"/>
                </a:schemeClr>
              </a:solidFill>
            </a:rPr>
            <a:t>If no: </a:t>
          </a:r>
        </a:p>
        <a:p>
          <a:r>
            <a:rPr lang="en-US" sz="1400" dirty="0">
              <a:solidFill>
                <a:schemeClr val="tx2">
                  <a:lumMod val="10000"/>
                </a:schemeClr>
              </a:solidFill>
            </a:rPr>
            <a:t>Establish and document who is surrogate decision-maker</a:t>
          </a:r>
        </a:p>
      </dgm:t>
    </dgm:pt>
    <dgm:pt modelId="{0170DF3B-34FA-4108-8194-07384676401F}" type="parTrans" cxnId="{91B3CB31-D03A-46B3-A453-1D98A9AAFA43}">
      <dgm:prSet custT="1"/>
      <dgm:spPr>
        <a:ln>
          <a:solidFill>
            <a:schemeClr val="bg1">
              <a:lumMod val="50000"/>
            </a:schemeClr>
          </a:solidFill>
        </a:ln>
      </dgm:spPr>
      <dgm:t>
        <a:bodyPr/>
        <a:lstStyle/>
        <a:p>
          <a:endParaRPr lang="en-US" sz="600">
            <a:solidFill>
              <a:schemeClr val="tx2">
                <a:lumMod val="10000"/>
              </a:schemeClr>
            </a:solidFill>
          </a:endParaRPr>
        </a:p>
      </dgm:t>
    </dgm:pt>
    <dgm:pt modelId="{233D9FCD-B3C3-47E2-B395-ECAF15A9BD1C}" type="sibTrans" cxnId="{91B3CB31-D03A-46B3-A453-1D98A9AAFA43}">
      <dgm:prSet/>
      <dgm:spPr/>
      <dgm:t>
        <a:bodyPr/>
        <a:lstStyle/>
        <a:p>
          <a:endParaRPr lang="en-US">
            <a:solidFill>
              <a:schemeClr val="tx2">
                <a:lumMod val="10000"/>
              </a:schemeClr>
            </a:solidFill>
          </a:endParaRPr>
        </a:p>
      </dgm:t>
    </dgm:pt>
    <dgm:pt modelId="{A5124049-4FF6-4B54-9852-4D2E4F3CE2E1}">
      <dgm:prSet phldrT="[Text]" custT="1"/>
      <dgm:spPr>
        <a:solidFill>
          <a:srgbClr val="A7D971"/>
        </a:solidFill>
      </dgm:spPr>
      <dgm:t>
        <a:bodyPr/>
        <a:lstStyle/>
        <a:p>
          <a:pPr>
            <a:spcAft>
              <a:spcPts val="42"/>
            </a:spcAft>
          </a:pPr>
          <a:r>
            <a:rPr lang="en-US" sz="1400" dirty="0">
              <a:solidFill>
                <a:schemeClr val="tx2">
                  <a:lumMod val="10000"/>
                </a:schemeClr>
              </a:solidFill>
            </a:rPr>
            <a:t>If yes:</a:t>
          </a:r>
        </a:p>
        <a:p>
          <a:pPr>
            <a:spcAft>
              <a:spcPts val="42"/>
            </a:spcAft>
          </a:pPr>
          <a:endParaRPr lang="en-US" sz="1100" dirty="0">
            <a:solidFill>
              <a:schemeClr val="tx2">
                <a:lumMod val="10000"/>
              </a:schemeClr>
            </a:solidFill>
          </a:endParaRPr>
        </a:p>
        <a:p>
          <a:pPr>
            <a:spcAft>
              <a:spcPts val="588"/>
            </a:spcAft>
          </a:pPr>
          <a:r>
            <a:rPr lang="en-US" sz="1400" dirty="0">
              <a:solidFill>
                <a:schemeClr val="tx2">
                  <a:lumMod val="10000"/>
                </a:schemeClr>
              </a:solidFill>
            </a:rPr>
            <a:t>POAHC discusses &amp; consents to POLST</a:t>
          </a:r>
        </a:p>
      </dgm:t>
    </dgm:pt>
    <dgm:pt modelId="{BF16302C-97FA-4B70-8417-8705501F343A}" type="parTrans" cxnId="{5BE77BD3-4D00-4CF5-B898-2F432EB74460}">
      <dgm:prSet custT="1"/>
      <dgm:spPr>
        <a:ln>
          <a:solidFill>
            <a:schemeClr val="bg1">
              <a:lumMod val="50000"/>
            </a:schemeClr>
          </a:solidFill>
        </a:ln>
      </dgm:spPr>
      <dgm:t>
        <a:bodyPr/>
        <a:lstStyle/>
        <a:p>
          <a:endParaRPr lang="en-US" sz="600">
            <a:solidFill>
              <a:schemeClr val="tx2">
                <a:lumMod val="10000"/>
              </a:schemeClr>
            </a:solidFill>
          </a:endParaRPr>
        </a:p>
      </dgm:t>
    </dgm:pt>
    <dgm:pt modelId="{6BFDD795-C811-47EB-BB18-94A8EF56C546}" type="sibTrans" cxnId="{5BE77BD3-4D00-4CF5-B898-2F432EB74460}">
      <dgm:prSet/>
      <dgm:spPr/>
      <dgm:t>
        <a:bodyPr/>
        <a:lstStyle/>
        <a:p>
          <a:endParaRPr lang="en-US">
            <a:solidFill>
              <a:schemeClr val="tx2">
                <a:lumMod val="10000"/>
              </a:schemeClr>
            </a:solidFill>
          </a:endParaRPr>
        </a:p>
      </dgm:t>
    </dgm:pt>
    <dgm:pt modelId="{4E095CC5-9A5B-439D-A5AF-BA83A46C7044}">
      <dgm:prSet phldrT="[Text]" custT="1"/>
      <dgm:spPr>
        <a:solidFill>
          <a:srgbClr val="FFC000"/>
        </a:solidFill>
      </dgm:spPr>
      <dgm:t>
        <a:bodyPr/>
        <a:lstStyle/>
        <a:p>
          <a:r>
            <a:rPr lang="en-US" sz="1400" dirty="0">
              <a:solidFill>
                <a:schemeClr val="tx2">
                  <a:lumMod val="10000"/>
                </a:schemeClr>
              </a:solidFill>
            </a:rPr>
            <a:t>Establish &amp; document pt. non-decisional</a:t>
          </a:r>
        </a:p>
      </dgm:t>
    </dgm:pt>
    <dgm:pt modelId="{4D5A56E6-810E-41CD-9A7F-52DA2C1DE687}" type="parTrans" cxnId="{410D7447-0D15-420F-9001-2BC414AF219E}">
      <dgm:prSet/>
      <dgm:spPr/>
      <dgm:t>
        <a:bodyPr/>
        <a:lstStyle/>
        <a:p>
          <a:endParaRPr lang="en-US">
            <a:solidFill>
              <a:schemeClr val="tx2">
                <a:lumMod val="10000"/>
              </a:schemeClr>
            </a:solidFill>
          </a:endParaRPr>
        </a:p>
      </dgm:t>
    </dgm:pt>
    <dgm:pt modelId="{215DFEEF-CE86-44E8-A21B-EF1118BABDBD}" type="sibTrans" cxnId="{410D7447-0D15-420F-9001-2BC414AF219E}">
      <dgm:prSet/>
      <dgm:spPr/>
      <dgm:t>
        <a:bodyPr/>
        <a:lstStyle/>
        <a:p>
          <a:endParaRPr lang="en-US">
            <a:solidFill>
              <a:schemeClr val="tx2">
                <a:lumMod val="10000"/>
              </a:schemeClr>
            </a:solidFill>
          </a:endParaRPr>
        </a:p>
      </dgm:t>
    </dgm:pt>
    <dgm:pt modelId="{1B735A63-B010-4F2B-932D-F38A84275085}">
      <dgm:prSet phldrT="[Text]" custT="1"/>
      <dgm:spPr>
        <a:solidFill>
          <a:srgbClr val="F79646"/>
        </a:solidFill>
      </dgm:spPr>
      <dgm:t>
        <a:bodyPr/>
        <a:lstStyle/>
        <a:p>
          <a:r>
            <a:rPr lang="en-US" sz="1400" dirty="0">
              <a:solidFill>
                <a:schemeClr val="tx2">
                  <a:lumMod val="10000"/>
                </a:schemeClr>
              </a:solidFill>
            </a:rPr>
            <a:t>Discuss POLST. </a:t>
          </a:r>
        </a:p>
        <a:p>
          <a:r>
            <a:rPr lang="en-US" sz="1400" dirty="0">
              <a:solidFill>
                <a:schemeClr val="tx2">
                  <a:lumMod val="10000"/>
                </a:schemeClr>
              </a:solidFill>
            </a:rPr>
            <a:t>Will POLST allow for all LST?</a:t>
          </a:r>
        </a:p>
      </dgm:t>
    </dgm:pt>
    <dgm:pt modelId="{2DC89ED9-ADEC-470F-9293-71933C00BC89}" type="parTrans" cxnId="{2DBD6BC7-D634-49B1-A984-568DCA945ABC}">
      <dgm:prSet custT="1"/>
      <dgm:spPr>
        <a:ln>
          <a:solidFill>
            <a:schemeClr val="bg1">
              <a:lumMod val="50000"/>
            </a:schemeClr>
          </a:solidFill>
        </a:ln>
      </dgm:spPr>
      <dgm:t>
        <a:bodyPr/>
        <a:lstStyle/>
        <a:p>
          <a:endParaRPr lang="en-US" sz="600">
            <a:solidFill>
              <a:schemeClr val="tx2">
                <a:lumMod val="10000"/>
              </a:schemeClr>
            </a:solidFill>
          </a:endParaRPr>
        </a:p>
      </dgm:t>
    </dgm:pt>
    <dgm:pt modelId="{221F611C-BBAD-4791-94D5-5E05DF5AC849}" type="sibTrans" cxnId="{2DBD6BC7-D634-49B1-A984-568DCA945ABC}">
      <dgm:prSet/>
      <dgm:spPr/>
      <dgm:t>
        <a:bodyPr/>
        <a:lstStyle/>
        <a:p>
          <a:endParaRPr lang="en-US">
            <a:solidFill>
              <a:schemeClr val="tx2">
                <a:lumMod val="10000"/>
              </a:schemeClr>
            </a:solidFill>
          </a:endParaRPr>
        </a:p>
      </dgm:t>
    </dgm:pt>
    <dgm:pt modelId="{CDB973C4-4CD5-4A36-9091-33730393CBE4}">
      <dgm:prSet phldrT="[Text]" custT="1"/>
      <dgm:spPr>
        <a:solidFill>
          <a:srgbClr val="F79646"/>
        </a:solidFill>
      </dgm:spPr>
      <dgm:t>
        <a:bodyPr/>
        <a:lstStyle/>
        <a:p>
          <a:r>
            <a:rPr lang="en-US" sz="1400" dirty="0">
              <a:solidFill>
                <a:schemeClr val="tx2">
                  <a:lumMod val="10000"/>
                </a:schemeClr>
              </a:solidFill>
            </a:rPr>
            <a:t>If no: </a:t>
          </a:r>
        </a:p>
        <a:p>
          <a:r>
            <a:rPr lang="en-US" sz="1400" dirty="0">
              <a:solidFill>
                <a:schemeClr val="tx2">
                  <a:lumMod val="10000"/>
                </a:schemeClr>
              </a:solidFill>
            </a:rPr>
            <a:t>Establish &amp; document: pt.  non-decisional; qualifying condition; witness attestation</a:t>
          </a:r>
        </a:p>
      </dgm:t>
    </dgm:pt>
    <dgm:pt modelId="{3AE24FD1-BE17-49BB-88D1-E37AFE6A5C07}" type="parTrans" cxnId="{1BF6AEC5-07C7-4DC5-BCAA-FDEBEB308EAE}">
      <dgm:prSet custT="1"/>
      <dgm:spPr>
        <a:ln>
          <a:solidFill>
            <a:schemeClr val="bg1">
              <a:lumMod val="50000"/>
            </a:schemeClr>
          </a:solidFill>
        </a:ln>
      </dgm:spPr>
      <dgm:t>
        <a:bodyPr/>
        <a:lstStyle/>
        <a:p>
          <a:endParaRPr lang="en-US" sz="600">
            <a:solidFill>
              <a:schemeClr val="tx2">
                <a:lumMod val="10000"/>
              </a:schemeClr>
            </a:solidFill>
          </a:endParaRPr>
        </a:p>
      </dgm:t>
    </dgm:pt>
    <dgm:pt modelId="{5F7A17FA-11C3-49B9-97DC-D377BDD3D6C9}" type="sibTrans" cxnId="{1BF6AEC5-07C7-4DC5-BCAA-FDEBEB308EAE}">
      <dgm:prSet/>
      <dgm:spPr/>
      <dgm:t>
        <a:bodyPr/>
        <a:lstStyle/>
        <a:p>
          <a:endParaRPr lang="en-US">
            <a:solidFill>
              <a:schemeClr val="tx2">
                <a:lumMod val="10000"/>
              </a:schemeClr>
            </a:solidFill>
          </a:endParaRPr>
        </a:p>
      </dgm:t>
    </dgm:pt>
    <dgm:pt modelId="{21908493-8D48-4F5C-A11E-CE23195FE47F}">
      <dgm:prSet phldrT="[Text]" custT="1"/>
      <dgm:spPr>
        <a:solidFill>
          <a:srgbClr val="A7D971"/>
        </a:solidFill>
      </dgm:spPr>
      <dgm:t>
        <a:bodyPr/>
        <a:lstStyle/>
        <a:p>
          <a:r>
            <a:rPr lang="en-US" sz="1400" dirty="0">
              <a:solidFill>
                <a:schemeClr val="tx2">
                  <a:lumMod val="10000"/>
                </a:schemeClr>
              </a:solidFill>
            </a:rPr>
            <a:t>Surrogate consent to POLST </a:t>
          </a:r>
        </a:p>
        <a:p>
          <a:r>
            <a:rPr lang="en-US" sz="1400" dirty="0">
              <a:solidFill>
                <a:schemeClr val="tx2">
                  <a:lumMod val="10000"/>
                </a:schemeClr>
              </a:solidFill>
            </a:rPr>
            <a:t>(limits LST)</a:t>
          </a:r>
        </a:p>
      </dgm:t>
    </dgm:pt>
    <dgm:pt modelId="{833BE177-0A28-4222-80EA-1052809B1B6F}" type="parTrans" cxnId="{1A2CCB13-40FB-478D-BD25-2A4E773D204E}">
      <dgm:prSet custT="1"/>
      <dgm:spPr>
        <a:ln>
          <a:solidFill>
            <a:schemeClr val="bg1">
              <a:lumMod val="50000"/>
            </a:schemeClr>
          </a:solidFill>
        </a:ln>
      </dgm:spPr>
      <dgm:t>
        <a:bodyPr/>
        <a:lstStyle/>
        <a:p>
          <a:endParaRPr lang="en-US" sz="600">
            <a:solidFill>
              <a:schemeClr val="tx2">
                <a:lumMod val="10000"/>
              </a:schemeClr>
            </a:solidFill>
          </a:endParaRPr>
        </a:p>
      </dgm:t>
    </dgm:pt>
    <dgm:pt modelId="{679472C9-7873-49FC-B760-8E9E2BD2B8FE}" type="sibTrans" cxnId="{1A2CCB13-40FB-478D-BD25-2A4E773D204E}">
      <dgm:prSet/>
      <dgm:spPr/>
      <dgm:t>
        <a:bodyPr/>
        <a:lstStyle/>
        <a:p>
          <a:endParaRPr lang="en-US">
            <a:solidFill>
              <a:schemeClr val="tx2">
                <a:lumMod val="10000"/>
              </a:schemeClr>
            </a:solidFill>
          </a:endParaRPr>
        </a:p>
      </dgm:t>
    </dgm:pt>
    <dgm:pt modelId="{D969E2CB-3D16-40AF-93E9-D73C65EEFCA3}">
      <dgm:prSet phldrT="[Text]" custT="1"/>
      <dgm:spPr>
        <a:solidFill>
          <a:srgbClr val="A7D971"/>
        </a:solidFill>
      </dgm:spPr>
      <dgm:t>
        <a:bodyPr/>
        <a:lstStyle/>
        <a:p>
          <a:r>
            <a:rPr lang="en-US" sz="1400" dirty="0">
              <a:solidFill>
                <a:schemeClr val="tx2">
                  <a:lumMod val="10000"/>
                </a:schemeClr>
              </a:solidFill>
            </a:rPr>
            <a:t>If yes:</a:t>
          </a:r>
        </a:p>
        <a:p>
          <a:r>
            <a:rPr lang="en-US" sz="1400" dirty="0">
              <a:solidFill>
                <a:schemeClr val="tx2">
                  <a:lumMod val="10000"/>
                </a:schemeClr>
              </a:solidFill>
            </a:rPr>
            <a:t> Surrogate consents to POLST.</a:t>
          </a:r>
        </a:p>
        <a:p>
          <a:r>
            <a:rPr lang="en-US" sz="1400" dirty="0">
              <a:solidFill>
                <a:schemeClr val="tx2">
                  <a:lumMod val="10000"/>
                </a:schemeClr>
              </a:solidFill>
            </a:rPr>
            <a:t>(allows all LST)</a:t>
          </a:r>
        </a:p>
      </dgm:t>
    </dgm:pt>
    <dgm:pt modelId="{69232540-56FC-4C91-BADA-8F14FF3CBF94}" type="parTrans" cxnId="{32D19644-18AD-4AA2-8801-F7762B3E9898}">
      <dgm:prSet custT="1"/>
      <dgm:spPr>
        <a:ln>
          <a:solidFill>
            <a:schemeClr val="bg1">
              <a:lumMod val="50000"/>
            </a:schemeClr>
          </a:solidFill>
        </a:ln>
      </dgm:spPr>
      <dgm:t>
        <a:bodyPr/>
        <a:lstStyle/>
        <a:p>
          <a:endParaRPr lang="en-US" sz="600">
            <a:solidFill>
              <a:schemeClr val="tx2">
                <a:lumMod val="10000"/>
              </a:schemeClr>
            </a:solidFill>
          </a:endParaRPr>
        </a:p>
      </dgm:t>
    </dgm:pt>
    <dgm:pt modelId="{8E0770E5-3B1E-430D-A0AC-3B4E9C8858A5}" type="sibTrans" cxnId="{32D19644-18AD-4AA2-8801-F7762B3E9898}">
      <dgm:prSet/>
      <dgm:spPr/>
      <dgm:t>
        <a:bodyPr/>
        <a:lstStyle/>
        <a:p>
          <a:endParaRPr lang="en-US">
            <a:solidFill>
              <a:schemeClr val="tx2">
                <a:lumMod val="10000"/>
              </a:schemeClr>
            </a:solidFill>
          </a:endParaRPr>
        </a:p>
      </dgm:t>
    </dgm:pt>
    <dgm:pt modelId="{6FA8B681-66B0-44C7-9F23-DCF29C7B669A}" type="pres">
      <dgm:prSet presAssocID="{592D745A-FFEE-4796-B264-E484803EED7B}" presName="diagram" presStyleCnt="0">
        <dgm:presLayoutVars>
          <dgm:chPref val="1"/>
          <dgm:dir/>
          <dgm:animOne val="branch"/>
          <dgm:animLvl val="lvl"/>
          <dgm:resizeHandles val="exact"/>
        </dgm:presLayoutVars>
      </dgm:prSet>
      <dgm:spPr/>
    </dgm:pt>
    <dgm:pt modelId="{6283FA27-9EFA-42C0-A1AC-3A54C290EBED}" type="pres">
      <dgm:prSet presAssocID="{4E095CC5-9A5B-439D-A5AF-BA83A46C7044}" presName="root1" presStyleCnt="0"/>
      <dgm:spPr/>
    </dgm:pt>
    <dgm:pt modelId="{FB62DE7C-0BCA-49BB-8209-AD164FDA63FA}" type="pres">
      <dgm:prSet presAssocID="{4E095CC5-9A5B-439D-A5AF-BA83A46C7044}" presName="LevelOneTextNode" presStyleLbl="node0" presStyleIdx="0" presStyleCnt="1" custScaleX="372167" custScaleY="836084">
        <dgm:presLayoutVars>
          <dgm:chPref val="3"/>
        </dgm:presLayoutVars>
      </dgm:prSet>
      <dgm:spPr/>
    </dgm:pt>
    <dgm:pt modelId="{2F5181D9-B6EC-4024-ADF9-7A470D83C96F}" type="pres">
      <dgm:prSet presAssocID="{4E095CC5-9A5B-439D-A5AF-BA83A46C7044}" presName="level2hierChild" presStyleCnt="0"/>
      <dgm:spPr/>
    </dgm:pt>
    <dgm:pt modelId="{6F9595B3-7C76-428A-AD91-850ACD3613F2}" type="pres">
      <dgm:prSet presAssocID="{E61AEEA6-4A00-4EB7-9941-96B881F75260}" presName="conn2-1" presStyleLbl="parChTrans1D2" presStyleIdx="0" presStyleCnt="1" custScaleX="2000000" custScaleY="339662"/>
      <dgm:spPr/>
    </dgm:pt>
    <dgm:pt modelId="{992A4C92-DE34-47A1-A2FC-022EDD69D0E3}" type="pres">
      <dgm:prSet presAssocID="{E61AEEA6-4A00-4EB7-9941-96B881F75260}" presName="connTx" presStyleLbl="parChTrans1D2" presStyleIdx="0" presStyleCnt="1"/>
      <dgm:spPr/>
    </dgm:pt>
    <dgm:pt modelId="{63EEA55A-149A-4340-A9F1-7A05D786A8A5}" type="pres">
      <dgm:prSet presAssocID="{1C71772E-2BAE-4093-82A6-7DAFCF0CCFAC}" presName="root2" presStyleCnt="0"/>
      <dgm:spPr/>
    </dgm:pt>
    <dgm:pt modelId="{CFCA81FA-5AD2-4E5F-B217-9513E22EB82D}" type="pres">
      <dgm:prSet presAssocID="{1C71772E-2BAE-4093-82A6-7DAFCF0CCFAC}" presName="LevelTwoTextNode" presStyleLbl="node2" presStyleIdx="0" presStyleCnt="1" custScaleX="372167" custScaleY="836084">
        <dgm:presLayoutVars>
          <dgm:chPref val="3"/>
        </dgm:presLayoutVars>
      </dgm:prSet>
      <dgm:spPr/>
    </dgm:pt>
    <dgm:pt modelId="{536DD383-C268-42E0-829F-085C075EB9C5}" type="pres">
      <dgm:prSet presAssocID="{1C71772E-2BAE-4093-82A6-7DAFCF0CCFAC}" presName="level3hierChild" presStyleCnt="0"/>
      <dgm:spPr/>
    </dgm:pt>
    <dgm:pt modelId="{CF94D92B-C2AA-4332-9E6E-3B70CEF80C6A}" type="pres">
      <dgm:prSet presAssocID="{0170DF3B-34FA-4108-8194-07384676401F}" presName="conn2-1" presStyleLbl="parChTrans1D3" presStyleIdx="0" presStyleCnt="2" custScaleX="2000000" custScaleY="339662"/>
      <dgm:spPr/>
    </dgm:pt>
    <dgm:pt modelId="{7AAD1BCD-1648-48E6-89B5-537F9B9E8BCC}" type="pres">
      <dgm:prSet presAssocID="{0170DF3B-34FA-4108-8194-07384676401F}" presName="connTx" presStyleLbl="parChTrans1D3" presStyleIdx="0" presStyleCnt="2"/>
      <dgm:spPr/>
    </dgm:pt>
    <dgm:pt modelId="{8C07A84E-0147-4178-9615-B845D49CBFA6}" type="pres">
      <dgm:prSet presAssocID="{40E9754B-702E-415C-AC15-50D46C3615D1}" presName="root2" presStyleCnt="0"/>
      <dgm:spPr/>
    </dgm:pt>
    <dgm:pt modelId="{18212D86-E929-49D5-A345-450DB893C127}" type="pres">
      <dgm:prSet presAssocID="{40E9754B-702E-415C-AC15-50D46C3615D1}" presName="LevelTwoTextNode" presStyleLbl="node3" presStyleIdx="0" presStyleCnt="2" custScaleX="372167" custScaleY="1050875">
        <dgm:presLayoutVars>
          <dgm:chPref val="3"/>
        </dgm:presLayoutVars>
      </dgm:prSet>
      <dgm:spPr/>
    </dgm:pt>
    <dgm:pt modelId="{075BDB8E-0A15-435E-A163-D2B656C7B360}" type="pres">
      <dgm:prSet presAssocID="{40E9754B-702E-415C-AC15-50D46C3615D1}" presName="level3hierChild" presStyleCnt="0"/>
      <dgm:spPr/>
    </dgm:pt>
    <dgm:pt modelId="{709ED64C-EEAF-449C-BD93-4E429794450F}" type="pres">
      <dgm:prSet presAssocID="{2DC89ED9-ADEC-470F-9293-71933C00BC89}" presName="conn2-1" presStyleLbl="parChTrans1D4" presStyleIdx="0" presStyleCnt="4" custScaleX="2000000" custScaleY="339662"/>
      <dgm:spPr/>
    </dgm:pt>
    <dgm:pt modelId="{258F83F2-819B-41BA-80C1-FAB9356E71D2}" type="pres">
      <dgm:prSet presAssocID="{2DC89ED9-ADEC-470F-9293-71933C00BC89}" presName="connTx" presStyleLbl="parChTrans1D4" presStyleIdx="0" presStyleCnt="4"/>
      <dgm:spPr/>
    </dgm:pt>
    <dgm:pt modelId="{6779ED16-D88E-46C4-8EB7-DC73B75A7A26}" type="pres">
      <dgm:prSet presAssocID="{1B735A63-B010-4F2B-932D-F38A84275085}" presName="root2" presStyleCnt="0"/>
      <dgm:spPr/>
    </dgm:pt>
    <dgm:pt modelId="{467D11B8-244A-4BFA-96C6-04E905DD52BD}" type="pres">
      <dgm:prSet presAssocID="{1B735A63-B010-4F2B-932D-F38A84275085}" presName="LevelTwoTextNode" presStyleLbl="node4" presStyleIdx="0" presStyleCnt="4" custScaleX="372167" custScaleY="830938">
        <dgm:presLayoutVars>
          <dgm:chPref val="3"/>
        </dgm:presLayoutVars>
      </dgm:prSet>
      <dgm:spPr/>
    </dgm:pt>
    <dgm:pt modelId="{33A04B9A-28B3-4334-8EB9-F1A71BD2A860}" type="pres">
      <dgm:prSet presAssocID="{1B735A63-B010-4F2B-932D-F38A84275085}" presName="level3hierChild" presStyleCnt="0"/>
      <dgm:spPr/>
    </dgm:pt>
    <dgm:pt modelId="{13456025-B5BC-4EF9-9B02-391F177280C0}" type="pres">
      <dgm:prSet presAssocID="{3AE24FD1-BE17-49BB-88D1-E37AFE6A5C07}" presName="conn2-1" presStyleLbl="parChTrans1D4" presStyleIdx="1" presStyleCnt="4" custScaleX="2000000" custScaleY="339662"/>
      <dgm:spPr/>
    </dgm:pt>
    <dgm:pt modelId="{61ADE498-3F14-4482-AB65-75C54E621218}" type="pres">
      <dgm:prSet presAssocID="{3AE24FD1-BE17-49BB-88D1-E37AFE6A5C07}" presName="connTx" presStyleLbl="parChTrans1D4" presStyleIdx="1" presStyleCnt="4"/>
      <dgm:spPr/>
    </dgm:pt>
    <dgm:pt modelId="{77CAE9D9-AEE8-499F-9CA5-F9E4F5D42BB0}" type="pres">
      <dgm:prSet presAssocID="{CDB973C4-4CD5-4A36-9091-33730393CBE4}" presName="root2" presStyleCnt="0"/>
      <dgm:spPr/>
    </dgm:pt>
    <dgm:pt modelId="{17A6F99A-FF34-44AD-B475-ABBA38030DA2}" type="pres">
      <dgm:prSet presAssocID="{CDB973C4-4CD5-4A36-9091-33730393CBE4}" presName="LevelTwoTextNode" presStyleLbl="node4" presStyleIdx="1" presStyleCnt="4" custScaleX="372167" custScaleY="1207049">
        <dgm:presLayoutVars>
          <dgm:chPref val="3"/>
        </dgm:presLayoutVars>
      </dgm:prSet>
      <dgm:spPr/>
    </dgm:pt>
    <dgm:pt modelId="{7439FB38-0824-4D31-8B14-1CF33810B564}" type="pres">
      <dgm:prSet presAssocID="{CDB973C4-4CD5-4A36-9091-33730393CBE4}" presName="level3hierChild" presStyleCnt="0"/>
      <dgm:spPr/>
    </dgm:pt>
    <dgm:pt modelId="{1F480984-7C28-45CD-B565-654111B9C036}" type="pres">
      <dgm:prSet presAssocID="{833BE177-0A28-4222-80EA-1052809B1B6F}" presName="conn2-1" presStyleLbl="parChTrans1D4" presStyleIdx="2" presStyleCnt="4" custScaleX="2000000" custScaleY="339662"/>
      <dgm:spPr/>
    </dgm:pt>
    <dgm:pt modelId="{68F0AEE4-5710-43F4-96CC-4B991226906A}" type="pres">
      <dgm:prSet presAssocID="{833BE177-0A28-4222-80EA-1052809B1B6F}" presName="connTx" presStyleLbl="parChTrans1D4" presStyleIdx="2" presStyleCnt="4"/>
      <dgm:spPr/>
    </dgm:pt>
    <dgm:pt modelId="{508C2697-244F-41E3-9C76-DF5DFF7AA79E}" type="pres">
      <dgm:prSet presAssocID="{21908493-8D48-4F5C-A11E-CE23195FE47F}" presName="root2" presStyleCnt="0"/>
      <dgm:spPr/>
    </dgm:pt>
    <dgm:pt modelId="{713F05B0-F3F7-4C66-8FB8-3502017BAD3C}" type="pres">
      <dgm:prSet presAssocID="{21908493-8D48-4F5C-A11E-CE23195FE47F}" presName="LevelTwoTextNode" presStyleLbl="node4" presStyleIdx="2" presStyleCnt="4" custScaleX="372167" custScaleY="750341">
        <dgm:presLayoutVars>
          <dgm:chPref val="3"/>
        </dgm:presLayoutVars>
      </dgm:prSet>
      <dgm:spPr/>
    </dgm:pt>
    <dgm:pt modelId="{A093DC94-ED22-4FB4-AD8D-0633BC63E8C9}" type="pres">
      <dgm:prSet presAssocID="{21908493-8D48-4F5C-A11E-CE23195FE47F}" presName="level3hierChild" presStyleCnt="0"/>
      <dgm:spPr/>
    </dgm:pt>
    <dgm:pt modelId="{9DE9EEA1-2027-4291-89C4-B24FAD54AD40}" type="pres">
      <dgm:prSet presAssocID="{69232540-56FC-4C91-BADA-8F14FF3CBF94}" presName="conn2-1" presStyleLbl="parChTrans1D4" presStyleIdx="3" presStyleCnt="4" custScaleX="2000000" custScaleY="339662"/>
      <dgm:spPr/>
    </dgm:pt>
    <dgm:pt modelId="{AA308F6B-D840-451D-97A8-C52F8D2DA4C1}" type="pres">
      <dgm:prSet presAssocID="{69232540-56FC-4C91-BADA-8F14FF3CBF94}" presName="connTx" presStyleLbl="parChTrans1D4" presStyleIdx="3" presStyleCnt="4"/>
      <dgm:spPr/>
    </dgm:pt>
    <dgm:pt modelId="{13331417-F4AE-49D0-B7EA-429BAA42E37F}" type="pres">
      <dgm:prSet presAssocID="{D969E2CB-3D16-40AF-93E9-D73C65EEFCA3}" presName="root2" presStyleCnt="0"/>
      <dgm:spPr/>
    </dgm:pt>
    <dgm:pt modelId="{972AB485-1B4D-4906-99DB-FA4B6C735472}" type="pres">
      <dgm:prSet presAssocID="{D969E2CB-3D16-40AF-93E9-D73C65EEFCA3}" presName="LevelTwoTextNode" presStyleLbl="node4" presStyleIdx="3" presStyleCnt="4" custScaleX="372167" custScaleY="1038349">
        <dgm:presLayoutVars>
          <dgm:chPref val="3"/>
        </dgm:presLayoutVars>
      </dgm:prSet>
      <dgm:spPr/>
    </dgm:pt>
    <dgm:pt modelId="{FB8775E0-9D75-4F4B-81C2-DF619FE06F38}" type="pres">
      <dgm:prSet presAssocID="{D969E2CB-3D16-40AF-93E9-D73C65EEFCA3}" presName="level3hierChild" presStyleCnt="0"/>
      <dgm:spPr/>
    </dgm:pt>
    <dgm:pt modelId="{FD355A83-8AA1-4CFF-A17D-706828736F61}" type="pres">
      <dgm:prSet presAssocID="{BF16302C-97FA-4B70-8417-8705501F343A}" presName="conn2-1" presStyleLbl="parChTrans1D3" presStyleIdx="1" presStyleCnt="2" custScaleX="2000000" custScaleY="339662"/>
      <dgm:spPr/>
    </dgm:pt>
    <dgm:pt modelId="{29FB3F49-CE75-4005-978E-09F7C664A801}" type="pres">
      <dgm:prSet presAssocID="{BF16302C-97FA-4B70-8417-8705501F343A}" presName="connTx" presStyleLbl="parChTrans1D3" presStyleIdx="1" presStyleCnt="2"/>
      <dgm:spPr/>
    </dgm:pt>
    <dgm:pt modelId="{71D5EA54-7EFE-4EB9-80F5-F1FEFD81FAFA}" type="pres">
      <dgm:prSet presAssocID="{A5124049-4FF6-4B54-9852-4D2E4F3CE2E1}" presName="root2" presStyleCnt="0"/>
      <dgm:spPr/>
    </dgm:pt>
    <dgm:pt modelId="{1F0D418B-A314-47A0-B924-6C0EEEF01531}" type="pres">
      <dgm:prSet presAssocID="{A5124049-4FF6-4B54-9852-4D2E4F3CE2E1}" presName="LevelTwoTextNode" presStyleLbl="node3" presStyleIdx="1" presStyleCnt="2" custScaleX="372167" custScaleY="960057">
        <dgm:presLayoutVars>
          <dgm:chPref val="3"/>
        </dgm:presLayoutVars>
      </dgm:prSet>
      <dgm:spPr/>
    </dgm:pt>
    <dgm:pt modelId="{FAAD6688-6EC3-4EED-8EE8-832E83A3B982}" type="pres">
      <dgm:prSet presAssocID="{A5124049-4FF6-4B54-9852-4D2E4F3CE2E1}" presName="level3hierChild" presStyleCnt="0"/>
      <dgm:spPr/>
    </dgm:pt>
  </dgm:ptLst>
  <dgm:cxnLst>
    <dgm:cxn modelId="{7B14C204-182E-4F25-AE6F-6BADE9AB4904}" type="presOf" srcId="{2DC89ED9-ADEC-470F-9293-71933C00BC89}" destId="{709ED64C-EEAF-449C-BD93-4E429794450F}" srcOrd="0" destOrd="0" presId="urn:microsoft.com/office/officeart/2005/8/layout/hierarchy2"/>
    <dgm:cxn modelId="{4D5A2008-8E57-4848-985E-DE7BF5FC04A9}" type="presOf" srcId="{1C71772E-2BAE-4093-82A6-7DAFCF0CCFAC}" destId="{CFCA81FA-5AD2-4E5F-B217-9513E22EB82D}" srcOrd="0" destOrd="0" presId="urn:microsoft.com/office/officeart/2005/8/layout/hierarchy2"/>
    <dgm:cxn modelId="{DEC78A0C-D18D-4C69-8A56-DAD2786C3952}" type="presOf" srcId="{E61AEEA6-4A00-4EB7-9941-96B881F75260}" destId="{992A4C92-DE34-47A1-A2FC-022EDD69D0E3}" srcOrd="1" destOrd="0" presId="urn:microsoft.com/office/officeart/2005/8/layout/hierarchy2"/>
    <dgm:cxn modelId="{E41EF010-34CF-4CEB-9666-F707D56F7F64}" type="presOf" srcId="{A5124049-4FF6-4B54-9852-4D2E4F3CE2E1}" destId="{1F0D418B-A314-47A0-B924-6C0EEEF01531}" srcOrd="0" destOrd="0" presId="urn:microsoft.com/office/officeart/2005/8/layout/hierarchy2"/>
    <dgm:cxn modelId="{1135BB12-9D43-4E1F-BADF-F8EDEFF27A39}" type="presOf" srcId="{40E9754B-702E-415C-AC15-50D46C3615D1}" destId="{18212D86-E929-49D5-A345-450DB893C127}" srcOrd="0" destOrd="0" presId="urn:microsoft.com/office/officeart/2005/8/layout/hierarchy2"/>
    <dgm:cxn modelId="{1A2CCB13-40FB-478D-BD25-2A4E773D204E}" srcId="{CDB973C4-4CD5-4A36-9091-33730393CBE4}" destId="{21908493-8D48-4F5C-A11E-CE23195FE47F}" srcOrd="0" destOrd="0" parTransId="{833BE177-0A28-4222-80EA-1052809B1B6F}" sibTransId="{679472C9-7873-49FC-B760-8E9E2BD2B8FE}"/>
    <dgm:cxn modelId="{58CD7731-DBBE-4FA9-A99E-D56047CAB37E}" type="presOf" srcId="{0170DF3B-34FA-4108-8194-07384676401F}" destId="{CF94D92B-C2AA-4332-9E6E-3B70CEF80C6A}" srcOrd="0" destOrd="0" presId="urn:microsoft.com/office/officeart/2005/8/layout/hierarchy2"/>
    <dgm:cxn modelId="{91B3CB31-D03A-46B3-A453-1D98A9AAFA43}" srcId="{1C71772E-2BAE-4093-82A6-7DAFCF0CCFAC}" destId="{40E9754B-702E-415C-AC15-50D46C3615D1}" srcOrd="0" destOrd="0" parTransId="{0170DF3B-34FA-4108-8194-07384676401F}" sibTransId="{233D9FCD-B3C3-47E2-B395-ECAF15A9BD1C}"/>
    <dgm:cxn modelId="{5AEA2D3D-240D-4F7D-84F7-12B59BCA586A}" type="presOf" srcId="{833BE177-0A28-4222-80EA-1052809B1B6F}" destId="{68F0AEE4-5710-43F4-96CC-4B991226906A}" srcOrd="1" destOrd="0" presId="urn:microsoft.com/office/officeart/2005/8/layout/hierarchy2"/>
    <dgm:cxn modelId="{91503761-8260-4331-878D-9342FF3E6E8D}" type="presOf" srcId="{E61AEEA6-4A00-4EB7-9941-96B881F75260}" destId="{6F9595B3-7C76-428A-AD91-850ACD3613F2}" srcOrd="0" destOrd="0" presId="urn:microsoft.com/office/officeart/2005/8/layout/hierarchy2"/>
    <dgm:cxn modelId="{32D19644-18AD-4AA2-8801-F7762B3E9898}" srcId="{1B735A63-B010-4F2B-932D-F38A84275085}" destId="{D969E2CB-3D16-40AF-93E9-D73C65EEFCA3}" srcOrd="1" destOrd="0" parTransId="{69232540-56FC-4C91-BADA-8F14FF3CBF94}" sibTransId="{8E0770E5-3B1E-430D-A0AC-3B4E9C8858A5}"/>
    <dgm:cxn modelId="{410D7447-0D15-420F-9001-2BC414AF219E}" srcId="{592D745A-FFEE-4796-B264-E484803EED7B}" destId="{4E095CC5-9A5B-439D-A5AF-BA83A46C7044}" srcOrd="0" destOrd="0" parTransId="{4D5A56E6-810E-41CD-9A7F-52DA2C1DE687}" sibTransId="{215DFEEF-CE86-44E8-A21B-EF1118BABDBD}"/>
    <dgm:cxn modelId="{149D4073-20C0-47F6-82A6-CB373C902EBE}" type="presOf" srcId="{0170DF3B-34FA-4108-8194-07384676401F}" destId="{7AAD1BCD-1648-48E6-89B5-537F9B9E8BCC}" srcOrd="1" destOrd="0" presId="urn:microsoft.com/office/officeart/2005/8/layout/hierarchy2"/>
    <dgm:cxn modelId="{D7639173-C24A-4171-B6F1-12D803D02B9F}" type="presOf" srcId="{3AE24FD1-BE17-49BB-88D1-E37AFE6A5C07}" destId="{13456025-B5BC-4EF9-9B02-391F177280C0}" srcOrd="0" destOrd="0" presId="urn:microsoft.com/office/officeart/2005/8/layout/hierarchy2"/>
    <dgm:cxn modelId="{B327E553-23AB-4F09-993D-908303A7E4A3}" type="presOf" srcId="{833BE177-0A28-4222-80EA-1052809B1B6F}" destId="{1F480984-7C28-45CD-B565-654111B9C036}" srcOrd="0" destOrd="0" presId="urn:microsoft.com/office/officeart/2005/8/layout/hierarchy2"/>
    <dgm:cxn modelId="{92758274-7616-4AC0-BB3E-5FE680E33C4F}" type="presOf" srcId="{BF16302C-97FA-4B70-8417-8705501F343A}" destId="{29FB3F49-CE75-4005-978E-09F7C664A801}" srcOrd="1" destOrd="0" presId="urn:microsoft.com/office/officeart/2005/8/layout/hierarchy2"/>
    <dgm:cxn modelId="{16268B82-7372-4856-A53F-1046412118A4}" type="presOf" srcId="{592D745A-FFEE-4796-B264-E484803EED7B}" destId="{6FA8B681-66B0-44C7-9F23-DCF29C7B669A}" srcOrd="0" destOrd="0" presId="urn:microsoft.com/office/officeart/2005/8/layout/hierarchy2"/>
    <dgm:cxn modelId="{916A7B87-6383-4B10-82DE-606996A4AF27}" type="presOf" srcId="{1B735A63-B010-4F2B-932D-F38A84275085}" destId="{467D11B8-244A-4BFA-96C6-04E905DD52BD}" srcOrd="0" destOrd="0" presId="urn:microsoft.com/office/officeart/2005/8/layout/hierarchy2"/>
    <dgm:cxn modelId="{79EEB197-C4BF-4059-B0E4-D465CE5DDCA7}" type="presOf" srcId="{69232540-56FC-4C91-BADA-8F14FF3CBF94}" destId="{AA308F6B-D840-451D-97A8-C52F8D2DA4C1}" srcOrd="1" destOrd="0" presId="urn:microsoft.com/office/officeart/2005/8/layout/hierarchy2"/>
    <dgm:cxn modelId="{E8A84DB2-1181-4CC4-8F62-522654FDB246}" type="presOf" srcId="{2DC89ED9-ADEC-470F-9293-71933C00BC89}" destId="{258F83F2-819B-41BA-80C1-FAB9356E71D2}" srcOrd="1" destOrd="0" presId="urn:microsoft.com/office/officeart/2005/8/layout/hierarchy2"/>
    <dgm:cxn modelId="{D11E98B6-5DDE-43DB-986C-21951D87BC5C}" type="presOf" srcId="{21908493-8D48-4F5C-A11E-CE23195FE47F}" destId="{713F05B0-F3F7-4C66-8FB8-3502017BAD3C}" srcOrd="0" destOrd="0" presId="urn:microsoft.com/office/officeart/2005/8/layout/hierarchy2"/>
    <dgm:cxn modelId="{F93C24B9-87EC-446A-9799-FCD50E840BB6}" type="presOf" srcId="{CDB973C4-4CD5-4A36-9091-33730393CBE4}" destId="{17A6F99A-FF34-44AD-B475-ABBA38030DA2}" srcOrd="0" destOrd="0" presId="urn:microsoft.com/office/officeart/2005/8/layout/hierarchy2"/>
    <dgm:cxn modelId="{7CA03BBA-60CD-4A8A-85F2-7D797E884528}" type="presOf" srcId="{4E095CC5-9A5B-439D-A5AF-BA83A46C7044}" destId="{FB62DE7C-0BCA-49BB-8209-AD164FDA63FA}" srcOrd="0" destOrd="0" presId="urn:microsoft.com/office/officeart/2005/8/layout/hierarchy2"/>
    <dgm:cxn modelId="{1BF6AEC5-07C7-4DC5-BCAA-FDEBEB308EAE}" srcId="{1B735A63-B010-4F2B-932D-F38A84275085}" destId="{CDB973C4-4CD5-4A36-9091-33730393CBE4}" srcOrd="0" destOrd="0" parTransId="{3AE24FD1-BE17-49BB-88D1-E37AFE6A5C07}" sibTransId="{5F7A17FA-11C3-49B9-97DC-D377BDD3D6C9}"/>
    <dgm:cxn modelId="{6BB191C6-ECCB-425E-8747-2CD31BA350DD}" type="presOf" srcId="{D969E2CB-3D16-40AF-93E9-D73C65EEFCA3}" destId="{972AB485-1B4D-4906-99DB-FA4B6C735472}" srcOrd="0" destOrd="0" presId="urn:microsoft.com/office/officeart/2005/8/layout/hierarchy2"/>
    <dgm:cxn modelId="{2DBD6BC7-D634-49B1-A984-568DCA945ABC}" srcId="{40E9754B-702E-415C-AC15-50D46C3615D1}" destId="{1B735A63-B010-4F2B-932D-F38A84275085}" srcOrd="0" destOrd="0" parTransId="{2DC89ED9-ADEC-470F-9293-71933C00BC89}" sibTransId="{221F611C-BBAD-4791-94D5-5E05DF5AC849}"/>
    <dgm:cxn modelId="{A7653DC8-50AD-46F1-B73D-12CE2B14847F}" type="presOf" srcId="{3AE24FD1-BE17-49BB-88D1-E37AFE6A5C07}" destId="{61ADE498-3F14-4482-AB65-75C54E621218}" srcOrd="1" destOrd="0" presId="urn:microsoft.com/office/officeart/2005/8/layout/hierarchy2"/>
    <dgm:cxn modelId="{5BE77BD3-4D00-4CF5-B898-2F432EB74460}" srcId="{1C71772E-2BAE-4093-82A6-7DAFCF0CCFAC}" destId="{A5124049-4FF6-4B54-9852-4D2E4F3CE2E1}" srcOrd="1" destOrd="0" parTransId="{BF16302C-97FA-4B70-8417-8705501F343A}" sibTransId="{6BFDD795-C811-47EB-BB18-94A8EF56C546}"/>
    <dgm:cxn modelId="{0FA82DD9-D025-49E0-9615-FDE548290969}" type="presOf" srcId="{BF16302C-97FA-4B70-8417-8705501F343A}" destId="{FD355A83-8AA1-4CFF-A17D-706828736F61}" srcOrd="0" destOrd="0" presId="urn:microsoft.com/office/officeart/2005/8/layout/hierarchy2"/>
    <dgm:cxn modelId="{D0FB8BDF-8DB3-4D92-BD4D-2DB141CBB5B0}" type="presOf" srcId="{69232540-56FC-4C91-BADA-8F14FF3CBF94}" destId="{9DE9EEA1-2027-4291-89C4-B24FAD54AD40}" srcOrd="0" destOrd="0" presId="urn:microsoft.com/office/officeart/2005/8/layout/hierarchy2"/>
    <dgm:cxn modelId="{178035E2-0B2F-48F7-A8C2-A19B2A67D36D}" srcId="{4E095CC5-9A5B-439D-A5AF-BA83A46C7044}" destId="{1C71772E-2BAE-4093-82A6-7DAFCF0CCFAC}" srcOrd="0" destOrd="0" parTransId="{E61AEEA6-4A00-4EB7-9941-96B881F75260}" sibTransId="{7EC24B39-B630-4AF9-BD1B-F45CEA823CA0}"/>
    <dgm:cxn modelId="{825FDD70-8068-4D1C-BBFA-C93931AC747B}" type="presParOf" srcId="{6FA8B681-66B0-44C7-9F23-DCF29C7B669A}" destId="{6283FA27-9EFA-42C0-A1AC-3A54C290EBED}" srcOrd="0" destOrd="0" presId="urn:microsoft.com/office/officeart/2005/8/layout/hierarchy2"/>
    <dgm:cxn modelId="{B44776BA-2D7D-4B4B-875B-31F52F11C7B5}" type="presParOf" srcId="{6283FA27-9EFA-42C0-A1AC-3A54C290EBED}" destId="{FB62DE7C-0BCA-49BB-8209-AD164FDA63FA}" srcOrd="0" destOrd="0" presId="urn:microsoft.com/office/officeart/2005/8/layout/hierarchy2"/>
    <dgm:cxn modelId="{456A6E72-C064-47D9-9439-BC07E9DA3FC0}" type="presParOf" srcId="{6283FA27-9EFA-42C0-A1AC-3A54C290EBED}" destId="{2F5181D9-B6EC-4024-ADF9-7A470D83C96F}" srcOrd="1" destOrd="0" presId="urn:microsoft.com/office/officeart/2005/8/layout/hierarchy2"/>
    <dgm:cxn modelId="{D00F4183-DFCE-49BC-A2BC-959B3CE3A983}" type="presParOf" srcId="{2F5181D9-B6EC-4024-ADF9-7A470D83C96F}" destId="{6F9595B3-7C76-428A-AD91-850ACD3613F2}" srcOrd="0" destOrd="0" presId="urn:microsoft.com/office/officeart/2005/8/layout/hierarchy2"/>
    <dgm:cxn modelId="{35E5437D-2FF7-4DC5-82B8-70EED68F1D52}" type="presParOf" srcId="{6F9595B3-7C76-428A-AD91-850ACD3613F2}" destId="{992A4C92-DE34-47A1-A2FC-022EDD69D0E3}" srcOrd="0" destOrd="0" presId="urn:microsoft.com/office/officeart/2005/8/layout/hierarchy2"/>
    <dgm:cxn modelId="{6AF7DA93-75AD-4937-9603-80AC60BC4610}" type="presParOf" srcId="{2F5181D9-B6EC-4024-ADF9-7A470D83C96F}" destId="{63EEA55A-149A-4340-A9F1-7A05D786A8A5}" srcOrd="1" destOrd="0" presId="urn:microsoft.com/office/officeart/2005/8/layout/hierarchy2"/>
    <dgm:cxn modelId="{955940BC-E89A-4A70-9C72-FFE981DB93A7}" type="presParOf" srcId="{63EEA55A-149A-4340-A9F1-7A05D786A8A5}" destId="{CFCA81FA-5AD2-4E5F-B217-9513E22EB82D}" srcOrd="0" destOrd="0" presId="urn:microsoft.com/office/officeart/2005/8/layout/hierarchy2"/>
    <dgm:cxn modelId="{581177F6-09B0-462F-AFD0-041037744835}" type="presParOf" srcId="{63EEA55A-149A-4340-A9F1-7A05D786A8A5}" destId="{536DD383-C268-42E0-829F-085C075EB9C5}" srcOrd="1" destOrd="0" presId="urn:microsoft.com/office/officeart/2005/8/layout/hierarchy2"/>
    <dgm:cxn modelId="{4E72F063-0EBB-44C1-A8E5-65EC964B1FAB}" type="presParOf" srcId="{536DD383-C268-42E0-829F-085C075EB9C5}" destId="{CF94D92B-C2AA-4332-9E6E-3B70CEF80C6A}" srcOrd="0" destOrd="0" presId="urn:microsoft.com/office/officeart/2005/8/layout/hierarchy2"/>
    <dgm:cxn modelId="{C8C271F6-D108-4AC2-8E48-C505B01D51F6}" type="presParOf" srcId="{CF94D92B-C2AA-4332-9E6E-3B70CEF80C6A}" destId="{7AAD1BCD-1648-48E6-89B5-537F9B9E8BCC}" srcOrd="0" destOrd="0" presId="urn:microsoft.com/office/officeart/2005/8/layout/hierarchy2"/>
    <dgm:cxn modelId="{42CB73BA-8341-4A56-9A2E-23624994566D}" type="presParOf" srcId="{536DD383-C268-42E0-829F-085C075EB9C5}" destId="{8C07A84E-0147-4178-9615-B845D49CBFA6}" srcOrd="1" destOrd="0" presId="urn:microsoft.com/office/officeart/2005/8/layout/hierarchy2"/>
    <dgm:cxn modelId="{B018B023-D367-4B58-B6D6-88E102B51E44}" type="presParOf" srcId="{8C07A84E-0147-4178-9615-B845D49CBFA6}" destId="{18212D86-E929-49D5-A345-450DB893C127}" srcOrd="0" destOrd="0" presId="urn:microsoft.com/office/officeart/2005/8/layout/hierarchy2"/>
    <dgm:cxn modelId="{9B9BD37E-DDC5-4B1E-9C60-FBBD7A7425B9}" type="presParOf" srcId="{8C07A84E-0147-4178-9615-B845D49CBFA6}" destId="{075BDB8E-0A15-435E-A163-D2B656C7B360}" srcOrd="1" destOrd="0" presId="urn:microsoft.com/office/officeart/2005/8/layout/hierarchy2"/>
    <dgm:cxn modelId="{02E32632-BD9D-41A8-AA2D-3AF3B65A8F7D}" type="presParOf" srcId="{075BDB8E-0A15-435E-A163-D2B656C7B360}" destId="{709ED64C-EEAF-449C-BD93-4E429794450F}" srcOrd="0" destOrd="0" presId="urn:microsoft.com/office/officeart/2005/8/layout/hierarchy2"/>
    <dgm:cxn modelId="{05926D9E-565C-4B87-AB81-CA58EAE43F55}" type="presParOf" srcId="{709ED64C-EEAF-449C-BD93-4E429794450F}" destId="{258F83F2-819B-41BA-80C1-FAB9356E71D2}" srcOrd="0" destOrd="0" presId="urn:microsoft.com/office/officeart/2005/8/layout/hierarchy2"/>
    <dgm:cxn modelId="{D651F049-5B29-4C31-9014-69B73F4A3FC4}" type="presParOf" srcId="{075BDB8E-0A15-435E-A163-D2B656C7B360}" destId="{6779ED16-D88E-46C4-8EB7-DC73B75A7A26}" srcOrd="1" destOrd="0" presId="urn:microsoft.com/office/officeart/2005/8/layout/hierarchy2"/>
    <dgm:cxn modelId="{1CC866D1-A0A4-4C25-839C-446193E45FAD}" type="presParOf" srcId="{6779ED16-D88E-46C4-8EB7-DC73B75A7A26}" destId="{467D11B8-244A-4BFA-96C6-04E905DD52BD}" srcOrd="0" destOrd="0" presId="urn:microsoft.com/office/officeart/2005/8/layout/hierarchy2"/>
    <dgm:cxn modelId="{BBE7DC3A-B824-4266-B09C-8F4246BD9081}" type="presParOf" srcId="{6779ED16-D88E-46C4-8EB7-DC73B75A7A26}" destId="{33A04B9A-28B3-4334-8EB9-F1A71BD2A860}" srcOrd="1" destOrd="0" presId="urn:microsoft.com/office/officeart/2005/8/layout/hierarchy2"/>
    <dgm:cxn modelId="{F0C06E8C-C354-4FE4-9204-305FD876A71D}" type="presParOf" srcId="{33A04B9A-28B3-4334-8EB9-F1A71BD2A860}" destId="{13456025-B5BC-4EF9-9B02-391F177280C0}" srcOrd="0" destOrd="0" presId="urn:microsoft.com/office/officeart/2005/8/layout/hierarchy2"/>
    <dgm:cxn modelId="{EED4CBE1-C20D-4CE8-8691-5ACF28FD1E8F}" type="presParOf" srcId="{13456025-B5BC-4EF9-9B02-391F177280C0}" destId="{61ADE498-3F14-4482-AB65-75C54E621218}" srcOrd="0" destOrd="0" presId="urn:microsoft.com/office/officeart/2005/8/layout/hierarchy2"/>
    <dgm:cxn modelId="{1F7B3734-A844-41A1-8E7A-9951E768AE62}" type="presParOf" srcId="{33A04B9A-28B3-4334-8EB9-F1A71BD2A860}" destId="{77CAE9D9-AEE8-499F-9CA5-F9E4F5D42BB0}" srcOrd="1" destOrd="0" presId="urn:microsoft.com/office/officeart/2005/8/layout/hierarchy2"/>
    <dgm:cxn modelId="{D3AEFCA0-0295-4BBB-9BB7-2C535EF83BF8}" type="presParOf" srcId="{77CAE9D9-AEE8-499F-9CA5-F9E4F5D42BB0}" destId="{17A6F99A-FF34-44AD-B475-ABBA38030DA2}" srcOrd="0" destOrd="0" presId="urn:microsoft.com/office/officeart/2005/8/layout/hierarchy2"/>
    <dgm:cxn modelId="{ED18E1BC-B3AA-40F0-B305-A359C263289B}" type="presParOf" srcId="{77CAE9D9-AEE8-499F-9CA5-F9E4F5D42BB0}" destId="{7439FB38-0824-4D31-8B14-1CF33810B564}" srcOrd="1" destOrd="0" presId="urn:microsoft.com/office/officeart/2005/8/layout/hierarchy2"/>
    <dgm:cxn modelId="{896FB655-199D-4029-9269-344249D49BA6}" type="presParOf" srcId="{7439FB38-0824-4D31-8B14-1CF33810B564}" destId="{1F480984-7C28-45CD-B565-654111B9C036}" srcOrd="0" destOrd="0" presId="urn:microsoft.com/office/officeart/2005/8/layout/hierarchy2"/>
    <dgm:cxn modelId="{CFF300C6-E244-4838-B2DA-4E1921E563DA}" type="presParOf" srcId="{1F480984-7C28-45CD-B565-654111B9C036}" destId="{68F0AEE4-5710-43F4-96CC-4B991226906A}" srcOrd="0" destOrd="0" presId="urn:microsoft.com/office/officeart/2005/8/layout/hierarchy2"/>
    <dgm:cxn modelId="{9D1023DD-37C7-4B44-8308-EC66E734A8DB}" type="presParOf" srcId="{7439FB38-0824-4D31-8B14-1CF33810B564}" destId="{508C2697-244F-41E3-9C76-DF5DFF7AA79E}" srcOrd="1" destOrd="0" presId="urn:microsoft.com/office/officeart/2005/8/layout/hierarchy2"/>
    <dgm:cxn modelId="{35FACE84-E81B-47A9-BF1F-C46E7EEA77EB}" type="presParOf" srcId="{508C2697-244F-41E3-9C76-DF5DFF7AA79E}" destId="{713F05B0-F3F7-4C66-8FB8-3502017BAD3C}" srcOrd="0" destOrd="0" presId="urn:microsoft.com/office/officeart/2005/8/layout/hierarchy2"/>
    <dgm:cxn modelId="{21F5B372-72FA-427A-8AC1-C52C32F78D39}" type="presParOf" srcId="{508C2697-244F-41E3-9C76-DF5DFF7AA79E}" destId="{A093DC94-ED22-4FB4-AD8D-0633BC63E8C9}" srcOrd="1" destOrd="0" presId="urn:microsoft.com/office/officeart/2005/8/layout/hierarchy2"/>
    <dgm:cxn modelId="{EEBEE4DB-E47D-47B7-B41D-9674E3F78D9E}" type="presParOf" srcId="{33A04B9A-28B3-4334-8EB9-F1A71BD2A860}" destId="{9DE9EEA1-2027-4291-89C4-B24FAD54AD40}" srcOrd="2" destOrd="0" presId="urn:microsoft.com/office/officeart/2005/8/layout/hierarchy2"/>
    <dgm:cxn modelId="{63564826-75EC-4BAC-8CD7-9FA6D9451868}" type="presParOf" srcId="{9DE9EEA1-2027-4291-89C4-B24FAD54AD40}" destId="{AA308F6B-D840-451D-97A8-C52F8D2DA4C1}" srcOrd="0" destOrd="0" presId="urn:microsoft.com/office/officeart/2005/8/layout/hierarchy2"/>
    <dgm:cxn modelId="{4FCC725D-75E6-4201-8373-8703F55BE613}" type="presParOf" srcId="{33A04B9A-28B3-4334-8EB9-F1A71BD2A860}" destId="{13331417-F4AE-49D0-B7EA-429BAA42E37F}" srcOrd="3" destOrd="0" presId="urn:microsoft.com/office/officeart/2005/8/layout/hierarchy2"/>
    <dgm:cxn modelId="{E3A1CA87-E13B-4E11-9498-22582B22178D}" type="presParOf" srcId="{13331417-F4AE-49D0-B7EA-429BAA42E37F}" destId="{972AB485-1B4D-4906-99DB-FA4B6C735472}" srcOrd="0" destOrd="0" presId="urn:microsoft.com/office/officeart/2005/8/layout/hierarchy2"/>
    <dgm:cxn modelId="{223BBB8B-E162-482F-8373-61C1AD52FD6F}" type="presParOf" srcId="{13331417-F4AE-49D0-B7EA-429BAA42E37F}" destId="{FB8775E0-9D75-4F4B-81C2-DF619FE06F38}" srcOrd="1" destOrd="0" presId="urn:microsoft.com/office/officeart/2005/8/layout/hierarchy2"/>
    <dgm:cxn modelId="{41E0B1C8-52CB-4456-8D13-E23A0AB13BBF}" type="presParOf" srcId="{536DD383-C268-42E0-829F-085C075EB9C5}" destId="{FD355A83-8AA1-4CFF-A17D-706828736F61}" srcOrd="2" destOrd="0" presId="urn:microsoft.com/office/officeart/2005/8/layout/hierarchy2"/>
    <dgm:cxn modelId="{6B060EDF-0D94-4BCB-97EE-34779C37B691}" type="presParOf" srcId="{FD355A83-8AA1-4CFF-A17D-706828736F61}" destId="{29FB3F49-CE75-4005-978E-09F7C664A801}" srcOrd="0" destOrd="0" presId="urn:microsoft.com/office/officeart/2005/8/layout/hierarchy2"/>
    <dgm:cxn modelId="{66F6F7BF-56B7-44E4-B48C-A1A48D7F6D92}" type="presParOf" srcId="{536DD383-C268-42E0-829F-085C075EB9C5}" destId="{71D5EA54-7EFE-4EB9-80F5-F1FEFD81FAFA}" srcOrd="3" destOrd="0" presId="urn:microsoft.com/office/officeart/2005/8/layout/hierarchy2"/>
    <dgm:cxn modelId="{9414CC0A-23BF-4589-8F91-D3CE14C6054E}" type="presParOf" srcId="{71D5EA54-7EFE-4EB9-80F5-F1FEFD81FAFA}" destId="{1F0D418B-A314-47A0-B924-6C0EEEF01531}" srcOrd="0" destOrd="0" presId="urn:microsoft.com/office/officeart/2005/8/layout/hierarchy2"/>
    <dgm:cxn modelId="{B7DE0C94-A1FA-463E-8019-2B9F8498C0B0}" type="presParOf" srcId="{71D5EA54-7EFE-4EB9-80F5-F1FEFD81FAFA}" destId="{FAAD6688-6EC3-4EED-8EE8-832E83A3B98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47B4C-73E4-4E1C-ADE7-DBDD2326E010}" type="doc">
      <dgm:prSet loTypeId="urn:microsoft.com/office/officeart/2005/8/layout/lProcess2" loCatId="relationship" qsTypeId="urn:microsoft.com/office/officeart/2005/8/quickstyle/simple1" qsCatId="simple" csTypeId="urn:microsoft.com/office/officeart/2005/8/colors/accent6_5" csCatId="accent6" phldr="1"/>
      <dgm:spPr/>
      <dgm:t>
        <a:bodyPr/>
        <a:lstStyle/>
        <a:p>
          <a:endParaRPr lang="en-US"/>
        </a:p>
      </dgm:t>
    </dgm:pt>
    <dgm:pt modelId="{12BC5431-3F49-41D1-AAFF-D5B92EDC6514}">
      <dgm:prSet custT="1"/>
      <dgm:spPr>
        <a:solidFill>
          <a:srgbClr val="CDEAFF"/>
        </a:solidFill>
      </dgm:spPr>
      <dgm:t>
        <a:bodyPr/>
        <a:lstStyle/>
        <a:p>
          <a:pPr rtl="0"/>
          <a:r>
            <a:rPr lang="en-US" sz="1800" dirty="0">
              <a:solidFill>
                <a:schemeClr val="tx2">
                  <a:lumMod val="10000"/>
                </a:schemeClr>
              </a:solidFill>
              <a:latin typeface="Arial" panose="020B0604020202020204" pitchFamily="34" charset="0"/>
              <a:cs typeface="Arial" panose="020B0604020202020204" pitchFamily="34" charset="0"/>
            </a:rPr>
            <a:t>Patient who </a:t>
          </a:r>
          <a:r>
            <a:rPr lang="en-US" sz="1800" u="sng" dirty="0">
              <a:solidFill>
                <a:schemeClr val="tx2">
                  <a:lumMod val="10000"/>
                </a:schemeClr>
              </a:solidFill>
              <a:latin typeface="Arial" panose="020B0604020202020204" pitchFamily="34" charset="0"/>
              <a:cs typeface="Arial" panose="020B0604020202020204" pitchFamily="34" charset="0"/>
            </a:rPr>
            <a:t>regains</a:t>
          </a:r>
          <a:r>
            <a:rPr lang="en-US" sz="1800" dirty="0">
              <a:solidFill>
                <a:schemeClr val="tx2">
                  <a:lumMod val="10000"/>
                </a:schemeClr>
              </a:solidFill>
              <a:latin typeface="Arial" panose="020B0604020202020204" pitchFamily="34" charset="0"/>
              <a:cs typeface="Arial" panose="020B0604020202020204" pitchFamily="34" charset="0"/>
            </a:rPr>
            <a:t> decisional capacity:</a:t>
          </a:r>
        </a:p>
      </dgm:t>
    </dgm:pt>
    <dgm:pt modelId="{DFDE87A8-ACBB-4C23-BF83-1C4E330A7BC7}" type="parTrans" cxnId="{CA368E54-A20F-4377-BE13-673E85F885D2}">
      <dgm:prSet/>
      <dgm:spPr/>
      <dgm:t>
        <a:bodyPr/>
        <a:lstStyle/>
        <a:p>
          <a:endParaRPr lang="en-US">
            <a:solidFill>
              <a:schemeClr val="tx2">
                <a:lumMod val="10000"/>
              </a:schemeClr>
            </a:solidFill>
          </a:endParaRPr>
        </a:p>
      </dgm:t>
    </dgm:pt>
    <dgm:pt modelId="{85E8A8E8-C19E-406F-BAFF-A6FD2C9F5911}" type="sibTrans" cxnId="{CA368E54-A20F-4377-BE13-673E85F885D2}">
      <dgm:prSet/>
      <dgm:spPr/>
      <dgm:t>
        <a:bodyPr/>
        <a:lstStyle/>
        <a:p>
          <a:endParaRPr lang="en-US">
            <a:solidFill>
              <a:schemeClr val="tx2">
                <a:lumMod val="10000"/>
              </a:schemeClr>
            </a:solidFill>
          </a:endParaRPr>
        </a:p>
      </dgm:t>
    </dgm:pt>
    <dgm:pt modelId="{35CC3204-53B7-48F4-B95B-67B8767E7748}">
      <dgm:prSet custT="1"/>
      <dgm:spPr>
        <a:solidFill>
          <a:srgbClr val="CDEAFF"/>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Power of Attorney for Health Care (always) &amp; Surrogate (if no existing POLST): </a:t>
          </a:r>
        </a:p>
      </dgm:t>
    </dgm:pt>
    <dgm:pt modelId="{F46703EF-D722-4154-8121-07A9EC4484EC}" type="parTrans" cxnId="{B605F84F-27BB-46DF-8C36-3959295C0830}">
      <dgm:prSet/>
      <dgm:spPr/>
      <dgm:t>
        <a:bodyPr/>
        <a:lstStyle/>
        <a:p>
          <a:endParaRPr lang="en-US">
            <a:solidFill>
              <a:schemeClr val="tx2">
                <a:lumMod val="10000"/>
              </a:schemeClr>
            </a:solidFill>
          </a:endParaRPr>
        </a:p>
      </dgm:t>
    </dgm:pt>
    <dgm:pt modelId="{C7CFC6F7-F094-4D49-8C68-B8E8305FD48D}" type="sibTrans" cxnId="{B605F84F-27BB-46DF-8C36-3959295C0830}">
      <dgm:prSet/>
      <dgm:spPr/>
      <dgm:t>
        <a:bodyPr/>
        <a:lstStyle/>
        <a:p>
          <a:endParaRPr lang="en-US">
            <a:solidFill>
              <a:schemeClr val="tx2">
                <a:lumMod val="10000"/>
              </a:schemeClr>
            </a:solidFill>
          </a:endParaRPr>
        </a:p>
      </dgm:t>
    </dgm:pt>
    <dgm:pt modelId="{79CC5563-B58F-488E-84E2-A3A1BDFA32B3}">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Best interest of patient if wishes are not known/documented in AD</a:t>
          </a:r>
        </a:p>
      </dgm:t>
    </dgm:pt>
    <dgm:pt modelId="{82E2F9A0-EA1D-4231-8AB7-F865858C0F80}" type="parTrans" cxnId="{32E1440D-8630-4A3E-B72A-98814F05882B}">
      <dgm:prSet/>
      <dgm:spPr/>
      <dgm:t>
        <a:bodyPr/>
        <a:lstStyle/>
        <a:p>
          <a:endParaRPr lang="en-US">
            <a:solidFill>
              <a:schemeClr val="tx2">
                <a:lumMod val="10000"/>
              </a:schemeClr>
            </a:solidFill>
          </a:endParaRPr>
        </a:p>
      </dgm:t>
    </dgm:pt>
    <dgm:pt modelId="{93ECA714-9099-459B-AEA8-7829EA66A68B}" type="sibTrans" cxnId="{32E1440D-8630-4A3E-B72A-98814F05882B}">
      <dgm:prSet/>
      <dgm:spPr/>
      <dgm:t>
        <a:bodyPr/>
        <a:lstStyle/>
        <a:p>
          <a:endParaRPr lang="en-US">
            <a:solidFill>
              <a:schemeClr val="tx2">
                <a:lumMod val="10000"/>
              </a:schemeClr>
            </a:solidFill>
          </a:endParaRPr>
        </a:p>
      </dgm:t>
    </dgm:pt>
    <dgm:pt modelId="{116CDF3A-BD74-4CB2-BD02-614F77DAFE98}">
      <dgm:prSet custT="1"/>
      <dgm:spPr>
        <a:solidFill>
          <a:srgbClr val="CDEAFF"/>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Health Care Surrogate if existing POLST </a:t>
          </a:r>
          <a:r>
            <a:rPr lang="en-US" sz="1600" b="1" dirty="0">
              <a:solidFill>
                <a:schemeClr val="tx2">
                  <a:lumMod val="10000"/>
                </a:schemeClr>
              </a:solidFill>
              <a:latin typeface="Arial" panose="020B0604020202020204" pitchFamily="34" charset="0"/>
              <a:cs typeface="Arial" panose="020B0604020202020204" pitchFamily="34" charset="0"/>
            </a:rPr>
            <a:t>consented to by patient themselves:</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E11D480-9E11-45BB-BD81-FF0FA06E4597}" type="parTrans" cxnId="{AFBD5207-1076-4E86-B603-3EA9D2352B33}">
      <dgm:prSet/>
      <dgm:spPr/>
      <dgm:t>
        <a:bodyPr/>
        <a:lstStyle/>
        <a:p>
          <a:endParaRPr lang="en-US">
            <a:solidFill>
              <a:schemeClr val="tx2">
                <a:lumMod val="10000"/>
              </a:schemeClr>
            </a:solidFill>
          </a:endParaRPr>
        </a:p>
      </dgm:t>
    </dgm:pt>
    <dgm:pt modelId="{6454CFAE-9FD4-40EB-9B9F-082F5D44C6F4}" type="sibTrans" cxnId="{AFBD5207-1076-4E86-B603-3EA9D2352B33}">
      <dgm:prSet/>
      <dgm:spPr/>
      <dgm:t>
        <a:bodyPr/>
        <a:lstStyle/>
        <a:p>
          <a:endParaRPr lang="en-US">
            <a:solidFill>
              <a:schemeClr val="tx2">
                <a:lumMod val="10000"/>
              </a:schemeClr>
            </a:solidFill>
          </a:endParaRPr>
        </a:p>
      </dgm:t>
    </dgm:pt>
    <dgm:pt modelId="{4A27FCF3-3FB5-470C-A7AE-EEDBF407E6FF}">
      <dgm:prSet/>
      <dgm:spPr>
        <a:solidFill>
          <a:schemeClr val="tx2">
            <a:lumMod val="90000"/>
          </a:schemeClr>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Must consult with attending practitioner</a:t>
          </a:r>
        </a:p>
      </dgm:t>
    </dgm:pt>
    <dgm:pt modelId="{5C525269-22C4-4A53-AB99-7AEE3A302ED5}" type="parTrans" cxnId="{4F20FC06-BF48-435D-AACB-D6180D34721A}">
      <dgm:prSet/>
      <dgm:spPr/>
      <dgm:t>
        <a:bodyPr/>
        <a:lstStyle/>
        <a:p>
          <a:endParaRPr lang="en-US">
            <a:solidFill>
              <a:schemeClr val="tx2">
                <a:lumMod val="10000"/>
              </a:schemeClr>
            </a:solidFill>
          </a:endParaRPr>
        </a:p>
      </dgm:t>
    </dgm:pt>
    <dgm:pt modelId="{5B8D0BFD-4776-4804-B6A4-7413AC9A05B4}" type="sibTrans" cxnId="{4F20FC06-BF48-435D-AACB-D6180D34721A}">
      <dgm:prSet/>
      <dgm:spPr/>
      <dgm:t>
        <a:bodyPr/>
        <a:lstStyle/>
        <a:p>
          <a:endParaRPr lang="en-US">
            <a:solidFill>
              <a:schemeClr val="tx2">
                <a:lumMod val="10000"/>
              </a:schemeClr>
            </a:solidFill>
          </a:endParaRPr>
        </a:p>
      </dgm:t>
    </dgm:pt>
    <dgm:pt modelId="{24C1A840-54FE-4561-B578-E332F0A73952}">
      <dgm:prSet/>
      <dgm:spPr>
        <a:solidFill>
          <a:schemeClr val="tx2">
            <a:lumMod val="90000"/>
          </a:schemeClr>
        </a:solidFill>
      </dgm:spPr>
      <dgm:t>
        <a:bodyPr/>
        <a:lstStyle/>
        <a:p>
          <a:pPr rtl="0"/>
          <a:r>
            <a:rPr lang="en-US" dirty="0">
              <a:solidFill>
                <a:schemeClr val="tx2">
                  <a:lumMod val="10000"/>
                </a:schemeClr>
              </a:solidFill>
            </a:rPr>
            <a:t>Encourage “substituted judgment standard” document in patient’s POLST</a:t>
          </a:r>
        </a:p>
      </dgm:t>
    </dgm:pt>
    <dgm:pt modelId="{1825BD2F-7A2B-4A9E-A4D6-795FBE79F7E9}" type="parTrans" cxnId="{404D5C22-E481-4389-92FC-9148F7CE547B}">
      <dgm:prSet/>
      <dgm:spPr/>
      <dgm:t>
        <a:bodyPr/>
        <a:lstStyle/>
        <a:p>
          <a:endParaRPr lang="en-US">
            <a:solidFill>
              <a:schemeClr val="tx2">
                <a:lumMod val="10000"/>
              </a:schemeClr>
            </a:solidFill>
          </a:endParaRPr>
        </a:p>
      </dgm:t>
    </dgm:pt>
    <dgm:pt modelId="{DF700128-BB6A-43C3-BE70-8BE3C4E2F777}" type="sibTrans" cxnId="{404D5C22-E481-4389-92FC-9148F7CE547B}">
      <dgm:prSet/>
      <dgm:spPr/>
      <dgm:t>
        <a:bodyPr/>
        <a:lstStyle/>
        <a:p>
          <a:endParaRPr lang="en-US">
            <a:solidFill>
              <a:schemeClr val="tx2">
                <a:lumMod val="10000"/>
              </a:schemeClr>
            </a:solidFill>
          </a:endParaRPr>
        </a:p>
      </dgm:t>
    </dgm:pt>
    <dgm:pt modelId="{E29BBCC8-942E-4857-BDB1-02F6B9B28BF7}">
      <dgm:prSet/>
      <dgm:spPr>
        <a:solidFill>
          <a:schemeClr val="tx2">
            <a:lumMod val="90000"/>
          </a:schemeClr>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Document new information known about </a:t>
          </a:r>
          <a:r>
            <a:rPr lang="en-US" u="sng" dirty="0">
              <a:solidFill>
                <a:schemeClr val="tx2">
                  <a:lumMod val="10000"/>
                </a:schemeClr>
              </a:solidFill>
              <a:latin typeface="Arial" panose="020B0604020202020204" pitchFamily="34" charset="0"/>
              <a:cs typeface="Arial" panose="020B0604020202020204" pitchFamily="34" charset="0"/>
            </a:rPr>
            <a:t>patient’s</a:t>
          </a:r>
          <a:r>
            <a:rPr lang="en-US" dirty="0">
              <a:solidFill>
                <a:schemeClr val="tx2">
                  <a:lumMod val="10000"/>
                </a:schemeClr>
              </a:solidFill>
              <a:latin typeface="Arial" panose="020B0604020202020204" pitchFamily="34" charset="0"/>
              <a:cs typeface="Arial" panose="020B0604020202020204" pitchFamily="34" charset="0"/>
            </a:rPr>
            <a:t> wishes in EHR</a:t>
          </a:r>
        </a:p>
      </dgm:t>
    </dgm:pt>
    <dgm:pt modelId="{BBF2621A-D766-41C5-9023-B5F07DBA5D3C}" type="parTrans" cxnId="{8C462006-6E15-4961-9A06-4710E18A164F}">
      <dgm:prSet/>
      <dgm:spPr/>
      <dgm:t>
        <a:bodyPr/>
        <a:lstStyle/>
        <a:p>
          <a:endParaRPr lang="en-US">
            <a:solidFill>
              <a:schemeClr val="tx2">
                <a:lumMod val="10000"/>
              </a:schemeClr>
            </a:solidFill>
          </a:endParaRPr>
        </a:p>
      </dgm:t>
    </dgm:pt>
    <dgm:pt modelId="{466E0FA3-97FD-437C-A384-3A7A89742F54}" type="sibTrans" cxnId="{8C462006-6E15-4961-9A06-4710E18A164F}">
      <dgm:prSet/>
      <dgm:spPr/>
      <dgm:t>
        <a:bodyPr/>
        <a:lstStyle/>
        <a:p>
          <a:endParaRPr lang="en-US">
            <a:solidFill>
              <a:schemeClr val="tx2">
                <a:lumMod val="10000"/>
              </a:schemeClr>
            </a:solidFill>
          </a:endParaRPr>
        </a:p>
      </dgm:t>
    </dgm:pt>
    <dgm:pt modelId="{983F2DDF-970C-41A1-9C13-153883E67A06}">
      <dgm:prSet custT="1"/>
      <dgm:spPr>
        <a:solidFill>
          <a:schemeClr val="bg2">
            <a:lumMod val="95000"/>
          </a:schemeClr>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POLST is no longer consulted.</a:t>
          </a:r>
        </a:p>
      </dgm:t>
    </dgm:pt>
    <dgm:pt modelId="{E275EBAC-5B3F-4EAA-91C5-E577C52CBC69}" type="parTrans" cxnId="{2E238313-6E82-4B8B-BE3C-5BFDD2F2F5AB}">
      <dgm:prSet/>
      <dgm:spPr/>
      <dgm:t>
        <a:bodyPr/>
        <a:lstStyle/>
        <a:p>
          <a:endParaRPr lang="en-US">
            <a:solidFill>
              <a:schemeClr val="tx2">
                <a:lumMod val="10000"/>
              </a:schemeClr>
            </a:solidFill>
          </a:endParaRPr>
        </a:p>
      </dgm:t>
    </dgm:pt>
    <dgm:pt modelId="{F7763EB5-832D-484F-81D6-B7D3D6114625}" type="sibTrans" cxnId="{2E238313-6E82-4B8B-BE3C-5BFDD2F2F5AB}">
      <dgm:prSet/>
      <dgm:spPr/>
      <dgm:t>
        <a:bodyPr/>
        <a:lstStyle/>
        <a:p>
          <a:endParaRPr lang="en-US">
            <a:solidFill>
              <a:schemeClr val="tx2">
                <a:lumMod val="10000"/>
              </a:schemeClr>
            </a:solidFill>
          </a:endParaRPr>
        </a:p>
      </dgm:t>
    </dgm:pt>
    <dgm:pt modelId="{385D2C5B-CA3D-48A7-A753-7A842A865AE9}">
      <dgm:prSet custT="1"/>
      <dgm:spPr>
        <a:solidFill>
          <a:schemeClr val="bg2">
            <a:lumMod val="95000"/>
          </a:schemeClr>
        </a:solidFill>
      </dgm:spPr>
      <dgm:t>
        <a:bodyPr/>
        <a:lstStyle/>
        <a:p>
          <a:pPr rtl="0"/>
          <a:r>
            <a:rPr lang="en-US" sz="1400" dirty="0">
              <a:solidFill>
                <a:schemeClr val="tx2">
                  <a:lumMod val="10000"/>
                </a:schemeClr>
              </a:solidFill>
              <a:latin typeface="Arial" panose="020B0604020202020204" pitchFamily="34" charset="0"/>
              <a:cs typeface="Arial" panose="020B0604020202020204" pitchFamily="34" charset="0"/>
            </a:rPr>
            <a:t>Patient should revisit POLST conversation and potentially revise form.</a:t>
          </a:r>
        </a:p>
      </dgm:t>
    </dgm:pt>
    <dgm:pt modelId="{418DD008-4548-4418-8F35-883C77E5D655}" type="parTrans" cxnId="{2CA57E1B-6329-4D62-9B1C-DD617D0B82B7}">
      <dgm:prSet/>
      <dgm:spPr/>
      <dgm:t>
        <a:bodyPr/>
        <a:lstStyle/>
        <a:p>
          <a:endParaRPr lang="en-US">
            <a:solidFill>
              <a:schemeClr val="tx2">
                <a:lumMod val="10000"/>
              </a:schemeClr>
            </a:solidFill>
          </a:endParaRPr>
        </a:p>
      </dgm:t>
    </dgm:pt>
    <dgm:pt modelId="{A2BD1EDA-AB22-4EAF-9337-1489FF6ADF8D}" type="sibTrans" cxnId="{2CA57E1B-6329-4D62-9B1C-DD617D0B82B7}">
      <dgm:prSet/>
      <dgm:spPr/>
      <dgm:t>
        <a:bodyPr/>
        <a:lstStyle/>
        <a:p>
          <a:endParaRPr lang="en-US">
            <a:solidFill>
              <a:schemeClr val="tx2">
                <a:lumMod val="10000"/>
              </a:schemeClr>
            </a:solidFill>
          </a:endParaRPr>
        </a:p>
      </dgm:t>
    </dgm:pt>
    <dgm:pt modelId="{2DAD1423-6C30-46B4-8D8D-6B1E5F0E97F4}">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Substituted judgement if wishes are known/documented in AD</a:t>
          </a:r>
        </a:p>
      </dgm:t>
    </dgm:pt>
    <dgm:pt modelId="{B7EECCA1-0264-49FB-88C3-8817AEC9BE43}" type="parTrans" cxnId="{FB08774A-CCDB-4206-8A96-A18354C64782}">
      <dgm:prSet/>
      <dgm:spPr/>
      <dgm:t>
        <a:bodyPr/>
        <a:lstStyle/>
        <a:p>
          <a:endParaRPr lang="en-US">
            <a:solidFill>
              <a:schemeClr val="tx2">
                <a:lumMod val="10000"/>
              </a:schemeClr>
            </a:solidFill>
          </a:endParaRPr>
        </a:p>
      </dgm:t>
    </dgm:pt>
    <dgm:pt modelId="{BB0815A9-FB49-4B54-82A8-1C432D694C86}" type="sibTrans" cxnId="{FB08774A-CCDB-4206-8A96-A18354C64782}">
      <dgm:prSet/>
      <dgm:spPr/>
      <dgm:t>
        <a:bodyPr/>
        <a:lstStyle/>
        <a:p>
          <a:endParaRPr lang="en-US">
            <a:solidFill>
              <a:schemeClr val="tx2">
                <a:lumMod val="10000"/>
              </a:schemeClr>
            </a:solidFill>
          </a:endParaRPr>
        </a:p>
      </dgm:t>
    </dgm:pt>
    <dgm:pt modelId="{4BA66076-5DE6-4C27-98D8-C6EF929D2E7E}">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Can void and/or complete a new POLST for non-decisional patient as conditions change</a:t>
          </a:r>
        </a:p>
      </dgm:t>
    </dgm:pt>
    <dgm:pt modelId="{5F56AFEC-7A7D-406D-A22E-EEDCCBF13770}" type="parTrans" cxnId="{8A1AF6DA-8B94-4046-B5BD-6BF6C35900B6}">
      <dgm:prSet/>
      <dgm:spPr/>
      <dgm:t>
        <a:bodyPr/>
        <a:lstStyle/>
        <a:p>
          <a:endParaRPr lang="en-US">
            <a:solidFill>
              <a:schemeClr val="tx2">
                <a:lumMod val="10000"/>
              </a:schemeClr>
            </a:solidFill>
          </a:endParaRPr>
        </a:p>
      </dgm:t>
    </dgm:pt>
    <dgm:pt modelId="{532347B3-24EC-4BD9-B1B9-841A17582D98}" type="sibTrans" cxnId="{8A1AF6DA-8B94-4046-B5BD-6BF6C35900B6}">
      <dgm:prSet/>
      <dgm:spPr/>
      <dgm:t>
        <a:bodyPr/>
        <a:lstStyle/>
        <a:p>
          <a:endParaRPr lang="en-US">
            <a:solidFill>
              <a:schemeClr val="tx2">
                <a:lumMod val="10000"/>
              </a:schemeClr>
            </a:solidFill>
          </a:endParaRPr>
        </a:p>
      </dgm:t>
    </dgm:pt>
    <dgm:pt modelId="{F2492224-ABBB-424E-8FE3-A58953AC4701}" type="pres">
      <dgm:prSet presAssocID="{74047B4C-73E4-4E1C-ADE7-DBDD2326E010}" presName="theList" presStyleCnt="0">
        <dgm:presLayoutVars>
          <dgm:dir/>
          <dgm:animLvl val="lvl"/>
          <dgm:resizeHandles val="exact"/>
        </dgm:presLayoutVars>
      </dgm:prSet>
      <dgm:spPr/>
    </dgm:pt>
    <dgm:pt modelId="{0F86D0D4-BA05-4982-B9F3-763E22306C93}" type="pres">
      <dgm:prSet presAssocID="{12BC5431-3F49-41D1-AAFF-D5B92EDC6514}" presName="compNode" presStyleCnt="0"/>
      <dgm:spPr/>
    </dgm:pt>
    <dgm:pt modelId="{DA3766E4-B5AB-4A0E-9781-E7AA62C90F29}" type="pres">
      <dgm:prSet presAssocID="{12BC5431-3F49-41D1-AAFF-D5B92EDC6514}" presName="aNode" presStyleLbl="bgShp" presStyleIdx="0" presStyleCnt="3" custLinFactNeighborX="-57325" custLinFactNeighborY="-5769"/>
      <dgm:spPr/>
    </dgm:pt>
    <dgm:pt modelId="{8419F527-E1AA-46B1-B672-F819E09EBBCB}" type="pres">
      <dgm:prSet presAssocID="{12BC5431-3F49-41D1-AAFF-D5B92EDC6514}" presName="textNode" presStyleLbl="bgShp" presStyleIdx="0" presStyleCnt="3"/>
      <dgm:spPr/>
    </dgm:pt>
    <dgm:pt modelId="{80C20E68-50A4-4E88-9F2A-56539623BC5E}" type="pres">
      <dgm:prSet presAssocID="{12BC5431-3F49-41D1-AAFF-D5B92EDC6514}" presName="compChildNode" presStyleCnt="0"/>
      <dgm:spPr/>
    </dgm:pt>
    <dgm:pt modelId="{8C17DB39-AA8F-4420-A362-4A2E059F579C}" type="pres">
      <dgm:prSet presAssocID="{12BC5431-3F49-41D1-AAFF-D5B92EDC6514}" presName="theInnerList" presStyleCnt="0"/>
      <dgm:spPr/>
    </dgm:pt>
    <dgm:pt modelId="{8339E0E6-7DA0-4D7A-88D5-62191BA67FD5}" type="pres">
      <dgm:prSet presAssocID="{983F2DDF-970C-41A1-9C13-153883E67A06}" presName="childNode" presStyleLbl="node1" presStyleIdx="0" presStyleCnt="8">
        <dgm:presLayoutVars>
          <dgm:bulletEnabled val="1"/>
        </dgm:presLayoutVars>
      </dgm:prSet>
      <dgm:spPr/>
    </dgm:pt>
    <dgm:pt modelId="{99F76344-E5AD-4F39-A371-F3AF43E5DB9F}" type="pres">
      <dgm:prSet presAssocID="{983F2DDF-970C-41A1-9C13-153883E67A06}" presName="aSpace2" presStyleCnt="0"/>
      <dgm:spPr/>
    </dgm:pt>
    <dgm:pt modelId="{6F3C49C3-12B8-4B09-9E04-B23D5ACDCA3A}" type="pres">
      <dgm:prSet presAssocID="{385D2C5B-CA3D-48A7-A753-7A842A865AE9}" presName="childNode" presStyleLbl="node1" presStyleIdx="1" presStyleCnt="8">
        <dgm:presLayoutVars>
          <dgm:bulletEnabled val="1"/>
        </dgm:presLayoutVars>
      </dgm:prSet>
      <dgm:spPr/>
    </dgm:pt>
    <dgm:pt modelId="{E9C9E80C-CBCD-4C61-BDA0-E009FBB86A15}" type="pres">
      <dgm:prSet presAssocID="{12BC5431-3F49-41D1-AAFF-D5B92EDC6514}" presName="aSpace" presStyleCnt="0"/>
      <dgm:spPr/>
    </dgm:pt>
    <dgm:pt modelId="{82DB919C-8A61-4000-BCD8-120829DD5610}" type="pres">
      <dgm:prSet presAssocID="{35CC3204-53B7-48F4-B95B-67B8767E7748}" presName="compNode" presStyleCnt="0"/>
      <dgm:spPr/>
    </dgm:pt>
    <dgm:pt modelId="{3F7E3059-0293-4C9B-8292-ECB992D05A33}" type="pres">
      <dgm:prSet presAssocID="{35CC3204-53B7-48F4-B95B-67B8767E7748}" presName="aNode" presStyleLbl="bgShp" presStyleIdx="1" presStyleCnt="3"/>
      <dgm:spPr/>
    </dgm:pt>
    <dgm:pt modelId="{B310EE96-E318-4C30-A1E6-04F5DB0B8C97}" type="pres">
      <dgm:prSet presAssocID="{35CC3204-53B7-48F4-B95B-67B8767E7748}" presName="textNode" presStyleLbl="bgShp" presStyleIdx="1" presStyleCnt="3"/>
      <dgm:spPr/>
    </dgm:pt>
    <dgm:pt modelId="{AAE38056-9AB4-4AE2-AF62-BBE33427E77F}" type="pres">
      <dgm:prSet presAssocID="{35CC3204-53B7-48F4-B95B-67B8767E7748}" presName="compChildNode" presStyleCnt="0"/>
      <dgm:spPr/>
    </dgm:pt>
    <dgm:pt modelId="{B76D879D-6284-47B5-B180-34492861E393}" type="pres">
      <dgm:prSet presAssocID="{35CC3204-53B7-48F4-B95B-67B8767E7748}" presName="theInnerList" presStyleCnt="0"/>
      <dgm:spPr/>
    </dgm:pt>
    <dgm:pt modelId="{DD59258F-FBC5-4050-9850-89928714724A}" type="pres">
      <dgm:prSet presAssocID="{4BA66076-5DE6-4C27-98D8-C6EF929D2E7E}" presName="childNode" presStyleLbl="node1" presStyleIdx="2" presStyleCnt="8">
        <dgm:presLayoutVars>
          <dgm:bulletEnabled val="1"/>
        </dgm:presLayoutVars>
      </dgm:prSet>
      <dgm:spPr/>
    </dgm:pt>
    <dgm:pt modelId="{3D700330-1C25-43A9-9C55-E76CAF7C8C58}" type="pres">
      <dgm:prSet presAssocID="{4BA66076-5DE6-4C27-98D8-C6EF929D2E7E}" presName="aSpace2" presStyleCnt="0"/>
      <dgm:spPr/>
    </dgm:pt>
    <dgm:pt modelId="{71DEF34A-BBFB-4019-8738-8EBCC59F464E}" type="pres">
      <dgm:prSet presAssocID="{2DAD1423-6C30-46B4-8D8D-6B1E5F0E97F4}" presName="childNode" presStyleLbl="node1" presStyleIdx="3" presStyleCnt="8">
        <dgm:presLayoutVars>
          <dgm:bulletEnabled val="1"/>
        </dgm:presLayoutVars>
      </dgm:prSet>
      <dgm:spPr/>
    </dgm:pt>
    <dgm:pt modelId="{B298298F-9BA0-495A-8A1B-93ABAB36CD20}" type="pres">
      <dgm:prSet presAssocID="{2DAD1423-6C30-46B4-8D8D-6B1E5F0E97F4}" presName="aSpace2" presStyleCnt="0"/>
      <dgm:spPr/>
    </dgm:pt>
    <dgm:pt modelId="{E44BFF6F-9554-479E-A302-1342BE722A47}" type="pres">
      <dgm:prSet presAssocID="{79CC5563-B58F-488E-84E2-A3A1BDFA32B3}" presName="childNode" presStyleLbl="node1" presStyleIdx="4" presStyleCnt="8">
        <dgm:presLayoutVars>
          <dgm:bulletEnabled val="1"/>
        </dgm:presLayoutVars>
      </dgm:prSet>
      <dgm:spPr/>
    </dgm:pt>
    <dgm:pt modelId="{7FB68E14-FB3E-4290-8BF7-20DC41EC224F}" type="pres">
      <dgm:prSet presAssocID="{35CC3204-53B7-48F4-B95B-67B8767E7748}" presName="aSpace" presStyleCnt="0"/>
      <dgm:spPr/>
    </dgm:pt>
    <dgm:pt modelId="{DF6F5B45-C720-4331-8A66-D1DD65680F9E}" type="pres">
      <dgm:prSet presAssocID="{116CDF3A-BD74-4CB2-BD02-614F77DAFE98}" presName="compNode" presStyleCnt="0"/>
      <dgm:spPr/>
    </dgm:pt>
    <dgm:pt modelId="{6B88410D-C72A-4684-913D-2BBE66464563}" type="pres">
      <dgm:prSet presAssocID="{116CDF3A-BD74-4CB2-BD02-614F77DAFE98}" presName="aNode" presStyleLbl="bgShp" presStyleIdx="2" presStyleCnt="3"/>
      <dgm:spPr/>
    </dgm:pt>
    <dgm:pt modelId="{901F5E6A-860F-42F0-AAEC-167ABEC645B9}" type="pres">
      <dgm:prSet presAssocID="{116CDF3A-BD74-4CB2-BD02-614F77DAFE98}" presName="textNode" presStyleLbl="bgShp" presStyleIdx="2" presStyleCnt="3"/>
      <dgm:spPr/>
    </dgm:pt>
    <dgm:pt modelId="{5FD3CB4C-4E44-4C23-AB7D-91D95E8429E4}" type="pres">
      <dgm:prSet presAssocID="{116CDF3A-BD74-4CB2-BD02-614F77DAFE98}" presName="compChildNode" presStyleCnt="0"/>
      <dgm:spPr/>
    </dgm:pt>
    <dgm:pt modelId="{D36191CC-9921-4AB5-A440-EFB25837ADB1}" type="pres">
      <dgm:prSet presAssocID="{116CDF3A-BD74-4CB2-BD02-614F77DAFE98}" presName="theInnerList" presStyleCnt="0"/>
      <dgm:spPr/>
    </dgm:pt>
    <dgm:pt modelId="{06551A0B-7B94-4E62-A801-32901152052D}" type="pres">
      <dgm:prSet presAssocID="{4A27FCF3-3FB5-470C-A7AE-EEDBF407E6FF}" presName="childNode" presStyleLbl="node1" presStyleIdx="5" presStyleCnt="8">
        <dgm:presLayoutVars>
          <dgm:bulletEnabled val="1"/>
        </dgm:presLayoutVars>
      </dgm:prSet>
      <dgm:spPr/>
    </dgm:pt>
    <dgm:pt modelId="{C3169E2A-57C2-4B1A-ADC3-2F22374A7CCF}" type="pres">
      <dgm:prSet presAssocID="{4A27FCF3-3FB5-470C-A7AE-EEDBF407E6FF}" presName="aSpace2" presStyleCnt="0"/>
      <dgm:spPr/>
    </dgm:pt>
    <dgm:pt modelId="{E5B1EDA6-B8E5-4779-AF90-D27577322C3B}" type="pres">
      <dgm:prSet presAssocID="{24C1A840-54FE-4561-B578-E332F0A73952}" presName="childNode" presStyleLbl="node1" presStyleIdx="6" presStyleCnt="8">
        <dgm:presLayoutVars>
          <dgm:bulletEnabled val="1"/>
        </dgm:presLayoutVars>
      </dgm:prSet>
      <dgm:spPr/>
    </dgm:pt>
    <dgm:pt modelId="{E093A090-3A7F-4370-8910-F121E878F02A}" type="pres">
      <dgm:prSet presAssocID="{24C1A840-54FE-4561-B578-E332F0A73952}" presName="aSpace2" presStyleCnt="0"/>
      <dgm:spPr/>
    </dgm:pt>
    <dgm:pt modelId="{A3643400-3B67-4655-8F54-4CEAC2ABF303}" type="pres">
      <dgm:prSet presAssocID="{E29BBCC8-942E-4857-BDB1-02F6B9B28BF7}" presName="childNode" presStyleLbl="node1" presStyleIdx="7" presStyleCnt="8">
        <dgm:presLayoutVars>
          <dgm:bulletEnabled val="1"/>
        </dgm:presLayoutVars>
      </dgm:prSet>
      <dgm:spPr/>
    </dgm:pt>
  </dgm:ptLst>
  <dgm:cxnLst>
    <dgm:cxn modelId="{CF85E804-4818-46BB-B921-F2713E3CD844}" type="presOf" srcId="{983F2DDF-970C-41A1-9C13-153883E67A06}" destId="{8339E0E6-7DA0-4D7A-88D5-62191BA67FD5}" srcOrd="0" destOrd="0" presId="urn:microsoft.com/office/officeart/2005/8/layout/lProcess2"/>
    <dgm:cxn modelId="{8C462006-6E15-4961-9A06-4710E18A164F}" srcId="{116CDF3A-BD74-4CB2-BD02-614F77DAFE98}" destId="{E29BBCC8-942E-4857-BDB1-02F6B9B28BF7}" srcOrd="2" destOrd="0" parTransId="{BBF2621A-D766-41C5-9023-B5F07DBA5D3C}" sibTransId="{466E0FA3-97FD-437C-A384-3A7A89742F54}"/>
    <dgm:cxn modelId="{4F20FC06-BF48-435D-AACB-D6180D34721A}" srcId="{116CDF3A-BD74-4CB2-BD02-614F77DAFE98}" destId="{4A27FCF3-3FB5-470C-A7AE-EEDBF407E6FF}" srcOrd="0" destOrd="0" parTransId="{5C525269-22C4-4A53-AB99-7AEE3A302ED5}" sibTransId="{5B8D0BFD-4776-4804-B6A4-7413AC9A05B4}"/>
    <dgm:cxn modelId="{AFBD5207-1076-4E86-B603-3EA9D2352B33}" srcId="{74047B4C-73E4-4E1C-ADE7-DBDD2326E010}" destId="{116CDF3A-BD74-4CB2-BD02-614F77DAFE98}" srcOrd="2" destOrd="0" parTransId="{AE11D480-9E11-45BB-BD81-FF0FA06E4597}" sibTransId="{6454CFAE-9FD4-40EB-9B9F-082F5D44C6F4}"/>
    <dgm:cxn modelId="{B72F850B-B0A4-4458-9029-03E0172EA028}" type="presOf" srcId="{24C1A840-54FE-4561-B578-E332F0A73952}" destId="{E5B1EDA6-B8E5-4779-AF90-D27577322C3B}" srcOrd="0" destOrd="0" presId="urn:microsoft.com/office/officeart/2005/8/layout/lProcess2"/>
    <dgm:cxn modelId="{32E1440D-8630-4A3E-B72A-98814F05882B}" srcId="{35CC3204-53B7-48F4-B95B-67B8767E7748}" destId="{79CC5563-B58F-488E-84E2-A3A1BDFA32B3}" srcOrd="2" destOrd="0" parTransId="{82E2F9A0-EA1D-4231-8AB7-F865858C0F80}" sibTransId="{93ECA714-9099-459B-AEA8-7829EA66A68B}"/>
    <dgm:cxn modelId="{C0FAA20F-CCC4-4C41-927E-3E8D4769B9CA}" type="presOf" srcId="{385D2C5B-CA3D-48A7-A753-7A842A865AE9}" destId="{6F3C49C3-12B8-4B09-9E04-B23D5ACDCA3A}" srcOrd="0" destOrd="0" presId="urn:microsoft.com/office/officeart/2005/8/layout/lProcess2"/>
    <dgm:cxn modelId="{2E238313-6E82-4B8B-BE3C-5BFDD2F2F5AB}" srcId="{12BC5431-3F49-41D1-AAFF-D5B92EDC6514}" destId="{983F2DDF-970C-41A1-9C13-153883E67A06}" srcOrd="0" destOrd="0" parTransId="{E275EBAC-5B3F-4EAA-91C5-E577C52CBC69}" sibTransId="{F7763EB5-832D-484F-81D6-B7D3D6114625}"/>
    <dgm:cxn modelId="{2CA57E1B-6329-4D62-9B1C-DD617D0B82B7}" srcId="{12BC5431-3F49-41D1-AAFF-D5B92EDC6514}" destId="{385D2C5B-CA3D-48A7-A753-7A842A865AE9}" srcOrd="1" destOrd="0" parTransId="{418DD008-4548-4418-8F35-883C77E5D655}" sibTransId="{A2BD1EDA-AB22-4EAF-9337-1489FF6ADF8D}"/>
    <dgm:cxn modelId="{404D5C22-E481-4389-92FC-9148F7CE547B}" srcId="{116CDF3A-BD74-4CB2-BD02-614F77DAFE98}" destId="{24C1A840-54FE-4561-B578-E332F0A73952}" srcOrd="1" destOrd="0" parTransId="{1825BD2F-7A2B-4A9E-A4D6-795FBE79F7E9}" sibTransId="{DF700128-BB6A-43C3-BE70-8BE3C4E2F777}"/>
    <dgm:cxn modelId="{D1A6D82A-D147-4376-A2D9-32AA35053338}" type="presOf" srcId="{12BC5431-3F49-41D1-AAFF-D5B92EDC6514}" destId="{DA3766E4-B5AB-4A0E-9781-E7AA62C90F29}" srcOrd="0" destOrd="0" presId="urn:microsoft.com/office/officeart/2005/8/layout/lProcess2"/>
    <dgm:cxn modelId="{5E741C38-114A-48DD-81B7-5A46096E030F}" type="presOf" srcId="{4A27FCF3-3FB5-470C-A7AE-EEDBF407E6FF}" destId="{06551A0B-7B94-4E62-A801-32901152052D}" srcOrd="0" destOrd="0" presId="urn:microsoft.com/office/officeart/2005/8/layout/lProcess2"/>
    <dgm:cxn modelId="{488B8E3B-B201-4415-AD0E-727A253DE39E}" type="presOf" srcId="{E29BBCC8-942E-4857-BDB1-02F6B9B28BF7}" destId="{A3643400-3B67-4655-8F54-4CEAC2ABF303}" srcOrd="0" destOrd="0" presId="urn:microsoft.com/office/officeart/2005/8/layout/lProcess2"/>
    <dgm:cxn modelId="{A920FB3C-112E-4057-8F6E-772A7B07908C}" type="presOf" srcId="{12BC5431-3F49-41D1-AAFF-D5B92EDC6514}" destId="{8419F527-E1AA-46B1-B672-F819E09EBBCB}" srcOrd="1" destOrd="0" presId="urn:microsoft.com/office/officeart/2005/8/layout/lProcess2"/>
    <dgm:cxn modelId="{950AFD40-32AF-42E9-9DBE-5F80815B1CBD}" type="presOf" srcId="{2DAD1423-6C30-46B4-8D8D-6B1E5F0E97F4}" destId="{71DEF34A-BBFB-4019-8738-8EBCC59F464E}" srcOrd="0" destOrd="0" presId="urn:microsoft.com/office/officeart/2005/8/layout/lProcess2"/>
    <dgm:cxn modelId="{BB9D2E4A-92F7-4E3A-BAB6-3406FD34EA3F}" type="presOf" srcId="{116CDF3A-BD74-4CB2-BD02-614F77DAFE98}" destId="{6B88410D-C72A-4684-913D-2BBE66464563}" srcOrd="0" destOrd="0" presId="urn:microsoft.com/office/officeart/2005/8/layout/lProcess2"/>
    <dgm:cxn modelId="{FB08774A-CCDB-4206-8A96-A18354C64782}" srcId="{35CC3204-53B7-48F4-B95B-67B8767E7748}" destId="{2DAD1423-6C30-46B4-8D8D-6B1E5F0E97F4}" srcOrd="1" destOrd="0" parTransId="{B7EECCA1-0264-49FB-88C3-8817AEC9BE43}" sibTransId="{BB0815A9-FB49-4B54-82A8-1C432D694C86}"/>
    <dgm:cxn modelId="{B605F84F-27BB-46DF-8C36-3959295C0830}" srcId="{74047B4C-73E4-4E1C-ADE7-DBDD2326E010}" destId="{35CC3204-53B7-48F4-B95B-67B8767E7748}" srcOrd="1" destOrd="0" parTransId="{F46703EF-D722-4154-8121-07A9EC4484EC}" sibTransId="{C7CFC6F7-F094-4D49-8C68-B8E8305FD48D}"/>
    <dgm:cxn modelId="{CA368E54-A20F-4377-BE13-673E85F885D2}" srcId="{74047B4C-73E4-4E1C-ADE7-DBDD2326E010}" destId="{12BC5431-3F49-41D1-AAFF-D5B92EDC6514}" srcOrd="0" destOrd="0" parTransId="{DFDE87A8-ACBB-4C23-BF83-1C4E330A7BC7}" sibTransId="{85E8A8E8-C19E-406F-BAFF-A6FD2C9F5911}"/>
    <dgm:cxn modelId="{6317D0A0-FE96-452D-BBA0-C96A14DC9F5F}" type="presOf" srcId="{79CC5563-B58F-488E-84E2-A3A1BDFA32B3}" destId="{E44BFF6F-9554-479E-A302-1342BE722A47}" srcOrd="0" destOrd="0" presId="urn:microsoft.com/office/officeart/2005/8/layout/lProcess2"/>
    <dgm:cxn modelId="{633712BD-8CCD-490E-94EF-E43C54514166}" type="presOf" srcId="{35CC3204-53B7-48F4-B95B-67B8767E7748}" destId="{3F7E3059-0293-4C9B-8292-ECB992D05A33}" srcOrd="0" destOrd="0" presId="urn:microsoft.com/office/officeart/2005/8/layout/lProcess2"/>
    <dgm:cxn modelId="{15BB4FC8-660E-413A-B0C7-FDE736279BF2}" type="presOf" srcId="{116CDF3A-BD74-4CB2-BD02-614F77DAFE98}" destId="{901F5E6A-860F-42F0-AAEC-167ABEC645B9}" srcOrd="1" destOrd="0" presId="urn:microsoft.com/office/officeart/2005/8/layout/lProcess2"/>
    <dgm:cxn modelId="{2885C1D1-D343-4AF8-838E-BBB297FDE05C}" type="presOf" srcId="{35CC3204-53B7-48F4-B95B-67B8767E7748}" destId="{B310EE96-E318-4C30-A1E6-04F5DB0B8C97}" srcOrd="1" destOrd="0" presId="urn:microsoft.com/office/officeart/2005/8/layout/lProcess2"/>
    <dgm:cxn modelId="{8A1AF6DA-8B94-4046-B5BD-6BF6C35900B6}" srcId="{35CC3204-53B7-48F4-B95B-67B8767E7748}" destId="{4BA66076-5DE6-4C27-98D8-C6EF929D2E7E}" srcOrd="0" destOrd="0" parTransId="{5F56AFEC-7A7D-406D-A22E-EEDCCBF13770}" sibTransId="{532347B3-24EC-4BD9-B1B9-841A17582D98}"/>
    <dgm:cxn modelId="{913028E7-D0E8-4616-994E-BE0A23CC25BA}" type="presOf" srcId="{74047B4C-73E4-4E1C-ADE7-DBDD2326E010}" destId="{F2492224-ABBB-424E-8FE3-A58953AC4701}" srcOrd="0" destOrd="0" presId="urn:microsoft.com/office/officeart/2005/8/layout/lProcess2"/>
    <dgm:cxn modelId="{A0B096F0-63C5-409C-A1D1-C5E55873B39D}" type="presOf" srcId="{4BA66076-5DE6-4C27-98D8-C6EF929D2E7E}" destId="{DD59258F-FBC5-4050-9850-89928714724A}" srcOrd="0" destOrd="0" presId="urn:microsoft.com/office/officeart/2005/8/layout/lProcess2"/>
    <dgm:cxn modelId="{B74067E1-2C13-46C4-8235-F757394AC5D5}" type="presParOf" srcId="{F2492224-ABBB-424E-8FE3-A58953AC4701}" destId="{0F86D0D4-BA05-4982-B9F3-763E22306C93}" srcOrd="0" destOrd="0" presId="urn:microsoft.com/office/officeart/2005/8/layout/lProcess2"/>
    <dgm:cxn modelId="{863D5BE9-2DE5-48F9-8631-E4644AC57052}" type="presParOf" srcId="{0F86D0D4-BA05-4982-B9F3-763E22306C93}" destId="{DA3766E4-B5AB-4A0E-9781-E7AA62C90F29}" srcOrd="0" destOrd="0" presId="urn:microsoft.com/office/officeart/2005/8/layout/lProcess2"/>
    <dgm:cxn modelId="{F49B254E-3A76-4684-99C0-F39BFD6F3686}" type="presParOf" srcId="{0F86D0D4-BA05-4982-B9F3-763E22306C93}" destId="{8419F527-E1AA-46B1-B672-F819E09EBBCB}" srcOrd="1" destOrd="0" presId="urn:microsoft.com/office/officeart/2005/8/layout/lProcess2"/>
    <dgm:cxn modelId="{AA1584B3-30A4-4895-9B00-26D7706CB259}" type="presParOf" srcId="{0F86D0D4-BA05-4982-B9F3-763E22306C93}" destId="{80C20E68-50A4-4E88-9F2A-56539623BC5E}" srcOrd="2" destOrd="0" presId="urn:microsoft.com/office/officeart/2005/8/layout/lProcess2"/>
    <dgm:cxn modelId="{40785031-2C9A-4220-9BFE-F5C11E35EC53}" type="presParOf" srcId="{80C20E68-50A4-4E88-9F2A-56539623BC5E}" destId="{8C17DB39-AA8F-4420-A362-4A2E059F579C}" srcOrd="0" destOrd="0" presId="urn:microsoft.com/office/officeart/2005/8/layout/lProcess2"/>
    <dgm:cxn modelId="{C81C260A-A524-4511-AAF1-06A547169886}" type="presParOf" srcId="{8C17DB39-AA8F-4420-A362-4A2E059F579C}" destId="{8339E0E6-7DA0-4D7A-88D5-62191BA67FD5}" srcOrd="0" destOrd="0" presId="urn:microsoft.com/office/officeart/2005/8/layout/lProcess2"/>
    <dgm:cxn modelId="{A4F18488-2CB1-41AE-BDE0-2F0D7F60250B}" type="presParOf" srcId="{8C17DB39-AA8F-4420-A362-4A2E059F579C}" destId="{99F76344-E5AD-4F39-A371-F3AF43E5DB9F}" srcOrd="1" destOrd="0" presId="urn:microsoft.com/office/officeart/2005/8/layout/lProcess2"/>
    <dgm:cxn modelId="{E0D25EA4-D54B-4DA8-AE30-FC6BABA646D9}" type="presParOf" srcId="{8C17DB39-AA8F-4420-A362-4A2E059F579C}" destId="{6F3C49C3-12B8-4B09-9E04-B23D5ACDCA3A}" srcOrd="2" destOrd="0" presId="urn:microsoft.com/office/officeart/2005/8/layout/lProcess2"/>
    <dgm:cxn modelId="{DE769282-E109-4C42-B355-4BA22D1260B4}" type="presParOf" srcId="{F2492224-ABBB-424E-8FE3-A58953AC4701}" destId="{E9C9E80C-CBCD-4C61-BDA0-E009FBB86A15}" srcOrd="1" destOrd="0" presId="urn:microsoft.com/office/officeart/2005/8/layout/lProcess2"/>
    <dgm:cxn modelId="{EA3B85C1-D0D7-4430-9B94-4CDFCBA0E28C}" type="presParOf" srcId="{F2492224-ABBB-424E-8FE3-A58953AC4701}" destId="{82DB919C-8A61-4000-BCD8-120829DD5610}" srcOrd="2" destOrd="0" presId="urn:microsoft.com/office/officeart/2005/8/layout/lProcess2"/>
    <dgm:cxn modelId="{0B91CC0F-5A83-429F-ADCC-0CC305C79380}" type="presParOf" srcId="{82DB919C-8A61-4000-BCD8-120829DD5610}" destId="{3F7E3059-0293-4C9B-8292-ECB992D05A33}" srcOrd="0" destOrd="0" presId="urn:microsoft.com/office/officeart/2005/8/layout/lProcess2"/>
    <dgm:cxn modelId="{CBD4672C-3935-4963-AA90-D054BEC772B9}" type="presParOf" srcId="{82DB919C-8A61-4000-BCD8-120829DD5610}" destId="{B310EE96-E318-4C30-A1E6-04F5DB0B8C97}" srcOrd="1" destOrd="0" presId="urn:microsoft.com/office/officeart/2005/8/layout/lProcess2"/>
    <dgm:cxn modelId="{E953CE59-F98B-43EE-9571-5876D084A04A}" type="presParOf" srcId="{82DB919C-8A61-4000-BCD8-120829DD5610}" destId="{AAE38056-9AB4-4AE2-AF62-BBE33427E77F}" srcOrd="2" destOrd="0" presId="urn:microsoft.com/office/officeart/2005/8/layout/lProcess2"/>
    <dgm:cxn modelId="{2AE6EED7-15BA-46C8-A3E8-8624DE4AAC4D}" type="presParOf" srcId="{AAE38056-9AB4-4AE2-AF62-BBE33427E77F}" destId="{B76D879D-6284-47B5-B180-34492861E393}" srcOrd="0" destOrd="0" presId="urn:microsoft.com/office/officeart/2005/8/layout/lProcess2"/>
    <dgm:cxn modelId="{95BFB5C4-654F-44E5-B3A8-7BA256EC64D9}" type="presParOf" srcId="{B76D879D-6284-47B5-B180-34492861E393}" destId="{DD59258F-FBC5-4050-9850-89928714724A}" srcOrd="0" destOrd="0" presId="urn:microsoft.com/office/officeart/2005/8/layout/lProcess2"/>
    <dgm:cxn modelId="{B710509F-D3B3-4969-BBCF-8EEBE3861FA6}" type="presParOf" srcId="{B76D879D-6284-47B5-B180-34492861E393}" destId="{3D700330-1C25-43A9-9C55-E76CAF7C8C58}" srcOrd="1" destOrd="0" presId="urn:microsoft.com/office/officeart/2005/8/layout/lProcess2"/>
    <dgm:cxn modelId="{4450A1B8-FF5B-4A81-97B9-85C49D1325B4}" type="presParOf" srcId="{B76D879D-6284-47B5-B180-34492861E393}" destId="{71DEF34A-BBFB-4019-8738-8EBCC59F464E}" srcOrd="2" destOrd="0" presId="urn:microsoft.com/office/officeart/2005/8/layout/lProcess2"/>
    <dgm:cxn modelId="{71759640-FAD9-46E6-B33A-0E4CFD280120}" type="presParOf" srcId="{B76D879D-6284-47B5-B180-34492861E393}" destId="{B298298F-9BA0-495A-8A1B-93ABAB36CD20}" srcOrd="3" destOrd="0" presId="urn:microsoft.com/office/officeart/2005/8/layout/lProcess2"/>
    <dgm:cxn modelId="{840F9D6D-8530-4E0E-A7BD-3430B03BD2E9}" type="presParOf" srcId="{B76D879D-6284-47B5-B180-34492861E393}" destId="{E44BFF6F-9554-479E-A302-1342BE722A47}" srcOrd="4" destOrd="0" presId="urn:microsoft.com/office/officeart/2005/8/layout/lProcess2"/>
    <dgm:cxn modelId="{CE644ECD-EA6F-4D0B-B97F-9846A254AB7F}" type="presParOf" srcId="{F2492224-ABBB-424E-8FE3-A58953AC4701}" destId="{7FB68E14-FB3E-4290-8BF7-20DC41EC224F}" srcOrd="3" destOrd="0" presId="urn:microsoft.com/office/officeart/2005/8/layout/lProcess2"/>
    <dgm:cxn modelId="{B4CC15D1-AF2F-44D8-ABA8-E4F389063FA1}" type="presParOf" srcId="{F2492224-ABBB-424E-8FE3-A58953AC4701}" destId="{DF6F5B45-C720-4331-8A66-D1DD65680F9E}" srcOrd="4" destOrd="0" presId="urn:microsoft.com/office/officeart/2005/8/layout/lProcess2"/>
    <dgm:cxn modelId="{985E887B-C8E2-41B4-8E7C-4DF8D2E569D2}" type="presParOf" srcId="{DF6F5B45-C720-4331-8A66-D1DD65680F9E}" destId="{6B88410D-C72A-4684-913D-2BBE66464563}" srcOrd="0" destOrd="0" presId="urn:microsoft.com/office/officeart/2005/8/layout/lProcess2"/>
    <dgm:cxn modelId="{3FF91879-75FB-4325-A8BE-D8C8DAB839D1}" type="presParOf" srcId="{DF6F5B45-C720-4331-8A66-D1DD65680F9E}" destId="{901F5E6A-860F-42F0-AAEC-167ABEC645B9}" srcOrd="1" destOrd="0" presId="urn:microsoft.com/office/officeart/2005/8/layout/lProcess2"/>
    <dgm:cxn modelId="{037658DE-3751-4443-8A69-7F6190E70C5A}" type="presParOf" srcId="{DF6F5B45-C720-4331-8A66-D1DD65680F9E}" destId="{5FD3CB4C-4E44-4C23-AB7D-91D95E8429E4}" srcOrd="2" destOrd="0" presId="urn:microsoft.com/office/officeart/2005/8/layout/lProcess2"/>
    <dgm:cxn modelId="{6AEA0FA1-943A-4515-8DDA-47063E6034F8}" type="presParOf" srcId="{5FD3CB4C-4E44-4C23-AB7D-91D95E8429E4}" destId="{D36191CC-9921-4AB5-A440-EFB25837ADB1}" srcOrd="0" destOrd="0" presId="urn:microsoft.com/office/officeart/2005/8/layout/lProcess2"/>
    <dgm:cxn modelId="{0C195FAF-EF1E-4589-9933-D8F201985700}" type="presParOf" srcId="{D36191CC-9921-4AB5-A440-EFB25837ADB1}" destId="{06551A0B-7B94-4E62-A801-32901152052D}" srcOrd="0" destOrd="0" presId="urn:microsoft.com/office/officeart/2005/8/layout/lProcess2"/>
    <dgm:cxn modelId="{E3CA7C79-C08F-4826-A566-4905B355D3E3}" type="presParOf" srcId="{D36191CC-9921-4AB5-A440-EFB25837ADB1}" destId="{C3169E2A-57C2-4B1A-ADC3-2F22374A7CCF}" srcOrd="1" destOrd="0" presId="urn:microsoft.com/office/officeart/2005/8/layout/lProcess2"/>
    <dgm:cxn modelId="{A9BA6B94-7377-4CFD-8D14-753C78F33FBC}" type="presParOf" srcId="{D36191CC-9921-4AB5-A440-EFB25837ADB1}" destId="{E5B1EDA6-B8E5-4779-AF90-D27577322C3B}" srcOrd="2" destOrd="0" presId="urn:microsoft.com/office/officeart/2005/8/layout/lProcess2"/>
    <dgm:cxn modelId="{9FE739F3-F4B8-4EA2-8BE0-D9E8172725E9}" type="presParOf" srcId="{D36191CC-9921-4AB5-A440-EFB25837ADB1}" destId="{E093A090-3A7F-4370-8910-F121E878F02A}" srcOrd="3" destOrd="0" presId="urn:microsoft.com/office/officeart/2005/8/layout/lProcess2"/>
    <dgm:cxn modelId="{24CBFACA-B175-4617-9D7F-828D3C124920}" type="presParOf" srcId="{D36191CC-9921-4AB5-A440-EFB25837ADB1}" destId="{A3643400-3B67-4655-8F54-4CEAC2ABF30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E27E8-855C-4DCD-9369-2CB09D9AE3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ABB2D8A-9AC6-40DF-93A5-EC806B37AB9C}">
      <dgm:prSet custT="1"/>
      <dgm:spPr>
        <a:solidFill>
          <a:srgbClr val="99CCFF"/>
        </a:solidFill>
      </dgm:spPr>
      <dgm:t>
        <a:bodyPr/>
        <a:lstStyle/>
        <a:p>
          <a:pPr algn="ctr" rtl="0"/>
          <a:r>
            <a:rPr lang="en-US" sz="2800" b="0" i="0" baseline="0" dirty="0">
              <a:solidFill>
                <a:schemeClr val="tx2">
                  <a:lumMod val="10000"/>
                </a:schemeClr>
              </a:solidFill>
              <a:latin typeface="Arial" panose="020B0604020202020204" pitchFamily="34" charset="0"/>
              <a:cs typeface="Arial" panose="020B0604020202020204" pitchFamily="34" charset="0"/>
            </a:rPr>
            <a:t>REQUIRED</a:t>
          </a:r>
          <a:endParaRPr lang="en-US" sz="2800" dirty="0">
            <a:solidFill>
              <a:schemeClr val="tx2">
                <a:lumMod val="10000"/>
              </a:schemeClr>
            </a:solidFill>
            <a:latin typeface="Arial" panose="020B0604020202020204" pitchFamily="34" charset="0"/>
            <a:cs typeface="Arial" panose="020B0604020202020204" pitchFamily="34" charset="0"/>
          </a:endParaRPr>
        </a:p>
      </dgm:t>
    </dgm:pt>
    <dgm:pt modelId="{406C13BF-B9E6-4B16-97C4-7FE02F6C09F5}" type="parTrans" cxnId="{B014697F-627B-45C6-8246-A4A1B9E3B79B}">
      <dgm:prSet/>
      <dgm:spPr/>
      <dgm:t>
        <a:bodyPr/>
        <a:lstStyle/>
        <a:p>
          <a:pPr algn="ctr"/>
          <a:endParaRPr lang="en-US" sz="1600">
            <a:solidFill>
              <a:schemeClr val="tx2">
                <a:lumMod val="10000"/>
              </a:schemeClr>
            </a:solidFill>
            <a:latin typeface="+mj-lt"/>
          </a:endParaRPr>
        </a:p>
      </dgm:t>
    </dgm:pt>
    <dgm:pt modelId="{B8F9F1A0-38A3-4B76-8912-A9D154AED6C9}" type="sibTrans" cxnId="{B014697F-627B-45C6-8246-A4A1B9E3B79B}">
      <dgm:prSet/>
      <dgm:spPr/>
      <dgm:t>
        <a:bodyPr/>
        <a:lstStyle/>
        <a:p>
          <a:pPr algn="ctr"/>
          <a:endParaRPr lang="en-US" sz="1600">
            <a:solidFill>
              <a:schemeClr val="tx2">
                <a:lumMod val="10000"/>
              </a:schemeClr>
            </a:solidFill>
            <a:latin typeface="+mj-lt"/>
          </a:endParaRPr>
        </a:p>
      </dgm:t>
    </dgm:pt>
    <dgm:pt modelId="{F8F348FD-5AA9-4210-942E-0D67FA184AC5}">
      <dgm:prSet custT="1"/>
      <dgm:spPr>
        <a:solidFill>
          <a:schemeClr val="bg2">
            <a:lumMod val="95000"/>
          </a:schemeClr>
        </a:solidFill>
      </dgm:spPr>
      <dgm:t>
        <a:bodyPr/>
        <a:lstStyle/>
        <a:p>
          <a:pPr algn="ctr" rtl="0"/>
          <a:r>
            <a:rPr lang="en-US" sz="1800" dirty="0">
              <a:solidFill>
                <a:schemeClr val="tx2">
                  <a:lumMod val="10000"/>
                </a:schemeClr>
              </a:solidFill>
              <a:latin typeface="Arial" panose="020B0604020202020204" pitchFamily="34" charset="0"/>
              <a:cs typeface="Arial" panose="020B0604020202020204" pitchFamily="34" charset="0"/>
            </a:rPr>
            <a:t>Section A</a:t>
          </a:r>
        </a:p>
      </dgm:t>
    </dgm:pt>
    <dgm:pt modelId="{44A96460-0902-48BF-AD78-4091F4CDEF42}" type="parTrans" cxnId="{10A5C2A5-9C07-46DB-9B02-CA668EF73311}">
      <dgm:prSet/>
      <dgm:spPr/>
      <dgm:t>
        <a:bodyPr/>
        <a:lstStyle/>
        <a:p>
          <a:pPr algn="ctr"/>
          <a:endParaRPr lang="en-US" sz="1600">
            <a:solidFill>
              <a:schemeClr val="tx2">
                <a:lumMod val="10000"/>
              </a:schemeClr>
            </a:solidFill>
            <a:latin typeface="+mj-lt"/>
          </a:endParaRPr>
        </a:p>
      </dgm:t>
    </dgm:pt>
    <dgm:pt modelId="{1007E30D-8331-4D27-8DBB-4867033C0445}" type="sibTrans" cxnId="{10A5C2A5-9C07-46DB-9B02-CA668EF73311}">
      <dgm:prSet/>
      <dgm:spPr/>
      <dgm:t>
        <a:bodyPr/>
        <a:lstStyle/>
        <a:p>
          <a:pPr algn="ctr"/>
          <a:endParaRPr lang="en-US" sz="1600">
            <a:solidFill>
              <a:schemeClr val="tx2">
                <a:lumMod val="10000"/>
              </a:schemeClr>
            </a:solidFill>
            <a:latin typeface="+mj-lt"/>
          </a:endParaRPr>
        </a:p>
      </dgm:t>
    </dgm:pt>
    <dgm:pt modelId="{8D186269-FDBB-4BF9-A33C-8A709C771FB4}">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3 Signatures: </a:t>
          </a:r>
        </a:p>
        <a:p>
          <a:pPr algn="l" rtl="0">
            <a:spcAft>
              <a:spcPts val="0"/>
            </a:spcAft>
          </a:pPr>
          <a:r>
            <a:rPr lang="en-US" sz="1200" b="0" i="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2) Witness</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dirty="0">
            <a:solidFill>
              <a:schemeClr val="tx2">
                <a:lumMod val="10000"/>
              </a:schemeClr>
            </a:solidFill>
            <a:latin typeface="Arial" panose="020B0604020202020204" pitchFamily="34" charset="0"/>
            <a:cs typeface="Arial" panose="020B0604020202020204" pitchFamily="34" charset="0"/>
          </a:endParaRPr>
        </a:p>
      </dgm:t>
    </dgm:pt>
    <dgm:pt modelId="{9C13AE0D-5099-417C-81F0-474CB02586DA}" type="parTrans" cxnId="{A271C171-DE69-4E1E-A4BB-D252C11676DE}">
      <dgm:prSet/>
      <dgm:spPr/>
      <dgm:t>
        <a:bodyPr/>
        <a:lstStyle/>
        <a:p>
          <a:pPr algn="ctr"/>
          <a:endParaRPr lang="en-US" sz="1600">
            <a:solidFill>
              <a:schemeClr val="tx2">
                <a:lumMod val="10000"/>
              </a:schemeClr>
            </a:solidFill>
            <a:latin typeface="+mj-lt"/>
          </a:endParaRPr>
        </a:p>
      </dgm:t>
    </dgm:pt>
    <dgm:pt modelId="{ACA0A3D2-478C-47D0-8F9F-E31E807F3F31}" type="sibTrans" cxnId="{A271C171-DE69-4E1E-A4BB-D252C11676DE}">
      <dgm:prSet/>
      <dgm:spPr/>
      <dgm:t>
        <a:bodyPr/>
        <a:lstStyle/>
        <a:p>
          <a:pPr algn="ctr"/>
          <a:endParaRPr lang="en-US" sz="1600">
            <a:solidFill>
              <a:schemeClr val="tx2">
                <a:lumMod val="10000"/>
              </a:schemeClr>
            </a:solidFill>
            <a:latin typeface="+mj-lt"/>
          </a:endParaRPr>
        </a:p>
      </dgm:t>
    </dgm:pt>
    <dgm:pt modelId="{5AAE0444-C313-4BB7-ABA9-A7B7B30BB3BC}">
      <dgm:prSet custT="1"/>
      <dgm:spPr>
        <a:solidFill>
          <a:schemeClr val="bg2">
            <a:lumMod val="95000"/>
          </a:schemeClr>
        </a:solidFill>
      </dgm:spPr>
      <dgm:t>
        <a:bodyPr/>
        <a:lstStyle/>
        <a:p>
          <a:pPr algn="ctr" rtl="0"/>
          <a:r>
            <a:rPr lang="en-US" sz="1600" b="0" i="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dirty="0">
              <a:solidFill>
                <a:schemeClr val="tx2">
                  <a:lumMod val="10000"/>
                </a:schemeClr>
              </a:solidFill>
              <a:latin typeface="Arial" panose="020B0604020202020204" pitchFamily="34" charset="0"/>
              <a:cs typeface="Arial" panose="020B0604020202020204" pitchFamily="34" charset="0"/>
            </a:rPr>
            <a:t> Information</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21131E5-4363-4900-A5CD-13778D5C6583}" type="parTrans" cxnId="{48FFF41A-4C60-493E-9038-1213C06D84B7}">
      <dgm:prSet/>
      <dgm:spPr/>
      <dgm:t>
        <a:bodyPr/>
        <a:lstStyle/>
        <a:p>
          <a:pPr algn="ctr"/>
          <a:endParaRPr lang="en-US" sz="1600">
            <a:latin typeface="+mj-lt"/>
          </a:endParaRPr>
        </a:p>
      </dgm:t>
    </dgm:pt>
    <dgm:pt modelId="{09FAD09B-34CD-4E27-9E29-021CEBDA68A3}" type="sibTrans" cxnId="{48FFF41A-4C60-493E-9038-1213C06D84B7}">
      <dgm:prSet/>
      <dgm:spPr/>
      <dgm:t>
        <a:bodyPr/>
        <a:lstStyle/>
        <a:p>
          <a:pPr algn="ctr"/>
          <a:endParaRPr lang="en-US" sz="1600">
            <a:latin typeface="+mj-lt"/>
          </a:endParaRPr>
        </a:p>
      </dgm:t>
    </dgm:pt>
    <dgm:pt modelId="{EEEA8B00-F18E-49DE-B0E6-5B58C0AD9622}">
      <dgm:prSet custT="1"/>
      <dgm:spPr>
        <a:solidFill>
          <a:srgbClr val="CDEAFF"/>
        </a:solidFill>
      </dgm:spPr>
      <dgm:t>
        <a:bodyPr/>
        <a:lstStyle/>
        <a:p>
          <a:pPr algn="ctr" rtl="0"/>
          <a:r>
            <a:rPr lang="en-US" sz="2800" dirty="0">
              <a:solidFill>
                <a:schemeClr val="tx2">
                  <a:lumMod val="10000"/>
                </a:schemeClr>
              </a:solidFill>
              <a:latin typeface="Arial" panose="020B0604020202020204" pitchFamily="34" charset="0"/>
              <a:cs typeface="Arial" panose="020B0604020202020204" pitchFamily="34" charset="0"/>
            </a:rPr>
            <a:t>OPTIONAL</a:t>
          </a:r>
        </a:p>
      </dgm:t>
    </dgm:pt>
    <dgm:pt modelId="{4A5298F3-5220-449E-B740-774EE95D204D}" type="parTrans" cxnId="{9B6FD3C8-763A-4832-8A80-5333EEC7428A}">
      <dgm:prSet/>
      <dgm:spPr/>
      <dgm:t>
        <a:bodyPr/>
        <a:lstStyle/>
        <a:p>
          <a:endParaRPr lang="en-US" sz="1600">
            <a:latin typeface="+mj-lt"/>
          </a:endParaRPr>
        </a:p>
      </dgm:t>
    </dgm:pt>
    <dgm:pt modelId="{F36CF05C-3786-41E1-9A79-15B437813416}" type="sibTrans" cxnId="{9B6FD3C8-763A-4832-8A80-5333EEC7428A}">
      <dgm:prSet/>
      <dgm:spPr/>
      <dgm:t>
        <a:bodyPr/>
        <a:lstStyle/>
        <a:p>
          <a:endParaRPr lang="en-US" sz="1600">
            <a:latin typeface="+mj-lt"/>
          </a:endParaRPr>
        </a:p>
      </dgm:t>
    </dgm:pt>
    <dgm:pt modelId="{838DC385-F036-4A96-8538-B3E511BE11F2}">
      <dgm:prSet custT="1"/>
      <dgm:spPr/>
      <dgm:t>
        <a:bodyPr/>
        <a:lstStyle/>
        <a:p>
          <a:pPr algn="ct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03FF4FFD-508F-4C0F-B90F-46EAE8FEADA4}" type="parTrans" cxnId="{61EC4592-3798-41CD-9E3F-D56CAC4C0FBF}">
      <dgm:prSet/>
      <dgm:spPr/>
      <dgm:t>
        <a:bodyPr/>
        <a:lstStyle/>
        <a:p>
          <a:endParaRPr lang="en-US" sz="1600">
            <a:latin typeface="+mj-lt"/>
          </a:endParaRPr>
        </a:p>
      </dgm:t>
    </dgm:pt>
    <dgm:pt modelId="{9655B791-C48C-481F-B3D2-7A3718322751}" type="sibTrans" cxnId="{61EC4592-3798-41CD-9E3F-D56CAC4C0FBF}">
      <dgm:prSet/>
      <dgm:spPr/>
      <dgm:t>
        <a:bodyPr/>
        <a:lstStyle/>
        <a:p>
          <a:endParaRPr lang="en-US" sz="1600">
            <a:latin typeface="+mj-lt"/>
          </a:endParaRPr>
        </a:p>
      </dgm:t>
    </dgm:pt>
    <dgm:pt modelId="{6886DB1D-142A-46EE-9787-F430D73DDDE4}">
      <dgm:prSet custT="1"/>
      <dgm:spPr/>
      <dgm:t>
        <a:bodyPr/>
        <a:lstStyle/>
        <a:p>
          <a:pP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gm:t>
    </dgm:pt>
    <dgm:pt modelId="{4D3F9D93-E7B3-4300-88AD-64E241765481}" type="parTrans" cxnId="{D9C37FF5-7144-4A2A-9E3E-7214CE42CD14}">
      <dgm:prSet/>
      <dgm:spPr/>
      <dgm:t>
        <a:bodyPr/>
        <a:lstStyle/>
        <a:p>
          <a:endParaRPr lang="en-US" sz="1600">
            <a:latin typeface="+mj-lt"/>
          </a:endParaRPr>
        </a:p>
      </dgm:t>
    </dgm:pt>
    <dgm:pt modelId="{D5DF85CE-6627-4E8E-A84B-8997DE3A47DE}" type="sibTrans" cxnId="{D9C37FF5-7144-4A2A-9E3E-7214CE42CD14}">
      <dgm:prSet/>
      <dgm:spPr/>
      <dgm:t>
        <a:bodyPr/>
        <a:lstStyle/>
        <a:p>
          <a:endParaRPr lang="en-US" sz="1600">
            <a:latin typeface="+mj-lt"/>
          </a:endParaRPr>
        </a:p>
      </dgm:t>
    </dgm:pt>
    <dgm:pt modelId="{4A7C0A4B-5CF7-48E9-854D-DDB07801828D}">
      <dgm:prSet custT="1"/>
      <dgm:spPr/>
      <dgm:t>
        <a:bodyPr/>
        <a:lstStyle/>
        <a:p>
          <a:pPr rtl="0"/>
          <a:r>
            <a:rPr kumimoji="0" lang="en-US" sz="1600" b="1" i="0" u="none" strike="noStrike"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gm:t>
    </dgm:pt>
    <dgm:pt modelId="{DF0294FE-7227-4819-AF5C-FC0097FDF914}" type="parTrans" cxnId="{28BEC1C5-89C1-4E9D-AB61-CA036289069A}">
      <dgm:prSet/>
      <dgm:spPr/>
      <dgm:t>
        <a:bodyPr/>
        <a:lstStyle/>
        <a:p>
          <a:endParaRPr lang="en-US" sz="1600">
            <a:latin typeface="+mj-lt"/>
          </a:endParaRPr>
        </a:p>
      </dgm:t>
    </dgm:pt>
    <dgm:pt modelId="{20C9AE2B-E657-4F1E-BD6A-E35DC0D0DF87}" type="sibTrans" cxnId="{28BEC1C5-89C1-4E9D-AB61-CA036289069A}">
      <dgm:prSet/>
      <dgm:spPr/>
      <dgm:t>
        <a:bodyPr/>
        <a:lstStyle/>
        <a:p>
          <a:endParaRPr lang="en-US" sz="1600">
            <a:latin typeface="+mj-lt"/>
          </a:endParaRPr>
        </a:p>
      </dgm:t>
    </dgm:pt>
    <dgm:pt modelId="{E2818031-2D72-4774-AF8E-940904395077}">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93618207-5F20-4AE2-B5C5-E88CC4CC815F}" type="parTrans" cxnId="{FB3542A0-019A-43CA-8394-597D0EA0E87E}">
      <dgm:prSet/>
      <dgm:spPr/>
      <dgm:t>
        <a:bodyPr/>
        <a:lstStyle/>
        <a:p>
          <a:endParaRPr lang="en-US"/>
        </a:p>
      </dgm:t>
    </dgm:pt>
    <dgm:pt modelId="{1BCDED24-4B44-4837-AA12-8DAD602F8025}" type="sibTrans" cxnId="{FB3542A0-019A-43CA-8394-597D0EA0E87E}">
      <dgm:prSet/>
      <dgm:spPr/>
      <dgm:t>
        <a:bodyPr/>
        <a:lstStyle/>
        <a:p>
          <a:endParaRPr lang="en-US"/>
        </a:p>
      </dgm:t>
    </dgm:pt>
    <dgm:pt modelId="{2951E4ED-1E6E-4268-9939-1C8C8B7BA35E}" type="pres">
      <dgm:prSet presAssocID="{05CE27E8-855C-4DCD-9369-2CB09D9AE30B}" presName="theList" presStyleCnt="0">
        <dgm:presLayoutVars>
          <dgm:dir/>
          <dgm:animLvl val="lvl"/>
          <dgm:resizeHandles val="exact"/>
        </dgm:presLayoutVars>
      </dgm:prSet>
      <dgm:spPr/>
    </dgm:pt>
    <dgm:pt modelId="{506914BF-0A2C-4F2D-B894-F72179D3BA58}" type="pres">
      <dgm:prSet presAssocID="{4ABB2D8A-9AC6-40DF-93A5-EC806B37AB9C}" presName="compNode" presStyleCnt="0"/>
      <dgm:spPr/>
    </dgm:pt>
    <dgm:pt modelId="{85ABBE76-E5AD-425D-9B2E-DDC62909E46E}" type="pres">
      <dgm:prSet presAssocID="{4ABB2D8A-9AC6-40DF-93A5-EC806B37AB9C}" presName="aNode" presStyleLbl="bgShp" presStyleIdx="0" presStyleCnt="2" custLinFactNeighborX="-902"/>
      <dgm:spPr/>
    </dgm:pt>
    <dgm:pt modelId="{5907A344-6131-40CB-B70B-0A5ED9C4FCB4}" type="pres">
      <dgm:prSet presAssocID="{4ABB2D8A-9AC6-40DF-93A5-EC806B37AB9C}" presName="textNode" presStyleLbl="bgShp" presStyleIdx="0" presStyleCnt="2"/>
      <dgm:spPr/>
    </dgm:pt>
    <dgm:pt modelId="{DAF1B977-FBBC-4C7D-95B7-B317B5FC1890}" type="pres">
      <dgm:prSet presAssocID="{4ABB2D8A-9AC6-40DF-93A5-EC806B37AB9C}" presName="compChildNode" presStyleCnt="0"/>
      <dgm:spPr/>
    </dgm:pt>
    <dgm:pt modelId="{DFF7B834-5A29-45C5-AF6F-2079FA0FA33C}" type="pres">
      <dgm:prSet presAssocID="{4ABB2D8A-9AC6-40DF-93A5-EC806B37AB9C}" presName="theInnerList" presStyleCnt="0"/>
      <dgm:spPr/>
    </dgm:pt>
    <dgm:pt modelId="{1229DA68-1395-425F-ABA2-9CFD2CA0F8FC}" type="pres">
      <dgm:prSet presAssocID="{5AAE0444-C313-4BB7-ABA9-A7B7B30BB3BC}" presName="childNode" presStyleLbl="node1" presStyleIdx="0" presStyleCnt="7" custScaleX="115143" custScaleY="2000000" custLinFactY="-434208" custLinFactNeighborX="-250" custLinFactNeighborY="-500000">
        <dgm:presLayoutVars>
          <dgm:bulletEnabled val="1"/>
        </dgm:presLayoutVars>
      </dgm:prSet>
      <dgm:spPr/>
    </dgm:pt>
    <dgm:pt modelId="{3CD3DA1A-FFE5-4824-BDE3-404D3308018E}" type="pres">
      <dgm:prSet presAssocID="{5AAE0444-C313-4BB7-ABA9-A7B7B30BB3BC}" presName="aSpace2" presStyleCnt="0"/>
      <dgm:spPr/>
    </dgm:pt>
    <dgm:pt modelId="{2376986C-CE92-45AB-AC70-975A4743C341}" type="pres">
      <dgm:prSet presAssocID="{F8F348FD-5AA9-4210-942E-0D67FA184AC5}" presName="childNode" presStyleLbl="node1" presStyleIdx="1" presStyleCnt="7" custScaleX="115143" custScaleY="2000000" custLinFactY="-434208" custLinFactNeighborX="-250" custLinFactNeighborY="-500000">
        <dgm:presLayoutVars>
          <dgm:bulletEnabled val="1"/>
        </dgm:presLayoutVars>
      </dgm:prSet>
      <dgm:spPr/>
    </dgm:pt>
    <dgm:pt modelId="{D992CCC3-2FA3-4CC5-B5A9-CF83A59E34A5}" type="pres">
      <dgm:prSet presAssocID="{F8F348FD-5AA9-4210-942E-0D67FA184AC5}" presName="aSpace2" presStyleCnt="0"/>
      <dgm:spPr/>
    </dgm:pt>
    <dgm:pt modelId="{81EA59E1-C9A8-43AF-AA4B-FBA3EFB79866}" type="pres">
      <dgm:prSet presAssocID="{8D186269-FDBB-4BF9-A33C-8A709C771FB4}" presName="childNode" presStyleLbl="node1" presStyleIdx="2" presStyleCnt="7" custScaleX="115971" custScaleY="2000000" custLinFactY="-434208" custLinFactNeighborX="-250" custLinFactNeighborY="-500000">
        <dgm:presLayoutVars>
          <dgm:bulletEnabled val="1"/>
        </dgm:presLayoutVars>
      </dgm:prSet>
      <dgm:spPr/>
    </dgm:pt>
    <dgm:pt modelId="{011D6C04-E49E-45E6-B377-0A1292FF50EC}" type="pres">
      <dgm:prSet presAssocID="{8D186269-FDBB-4BF9-A33C-8A709C771FB4}" presName="aSpace2" presStyleCnt="0"/>
      <dgm:spPr/>
    </dgm:pt>
    <dgm:pt modelId="{C72CC928-D571-4816-830E-149CB4808F50}" type="pres">
      <dgm:prSet presAssocID="{E2818031-2D72-4774-AF8E-940904395077}" presName="childNode" presStyleLbl="node1" presStyleIdx="3" presStyleCnt="7" custScaleX="115143" custScaleY="2000000" custLinFactY="-434208" custLinFactNeighborX="-250" custLinFactNeighborY="-500000">
        <dgm:presLayoutVars>
          <dgm:bulletEnabled val="1"/>
        </dgm:presLayoutVars>
      </dgm:prSet>
      <dgm:spPr/>
    </dgm:pt>
    <dgm:pt modelId="{99F4CA70-6603-456F-B6B4-B7CC569C88EF}" type="pres">
      <dgm:prSet presAssocID="{4ABB2D8A-9AC6-40DF-93A5-EC806B37AB9C}" presName="aSpace" presStyleCnt="0"/>
      <dgm:spPr/>
    </dgm:pt>
    <dgm:pt modelId="{25971671-52B0-4FED-80C3-D211879BC605}" type="pres">
      <dgm:prSet presAssocID="{EEEA8B00-F18E-49DE-B0E6-5B58C0AD9622}" presName="compNode" presStyleCnt="0"/>
      <dgm:spPr/>
    </dgm:pt>
    <dgm:pt modelId="{DA4FEBAE-6751-4DB9-B3B6-FD29BE9D5F58}" type="pres">
      <dgm:prSet presAssocID="{EEEA8B00-F18E-49DE-B0E6-5B58C0AD9622}" presName="aNode" presStyleLbl="bgShp" presStyleIdx="1" presStyleCnt="2"/>
      <dgm:spPr/>
    </dgm:pt>
    <dgm:pt modelId="{E8CF90BA-E21A-4C49-A2B2-FF5B78A8D4A7}" type="pres">
      <dgm:prSet presAssocID="{EEEA8B00-F18E-49DE-B0E6-5B58C0AD9622}" presName="textNode" presStyleLbl="bgShp" presStyleIdx="1" presStyleCnt="2"/>
      <dgm:spPr/>
    </dgm:pt>
    <dgm:pt modelId="{EA1C7CC5-5AC2-48DB-A1FF-EB28D34AF5B7}" type="pres">
      <dgm:prSet presAssocID="{EEEA8B00-F18E-49DE-B0E6-5B58C0AD9622}" presName="compChildNode" presStyleCnt="0"/>
      <dgm:spPr/>
    </dgm:pt>
    <dgm:pt modelId="{C696C27F-E066-4B6C-B90F-FF69A121E5C5}" type="pres">
      <dgm:prSet presAssocID="{EEEA8B00-F18E-49DE-B0E6-5B58C0AD9622}" presName="theInnerList" presStyleCnt="0"/>
      <dgm:spPr/>
    </dgm:pt>
    <dgm:pt modelId="{17F8EA25-F8CE-42B8-A797-171CB3F09F9E}" type="pres">
      <dgm:prSet presAssocID="{838DC385-F036-4A96-8538-B3E511BE11F2}" presName="childNode" presStyleLbl="node1" presStyleIdx="4" presStyleCnt="7" custLinFactY="-7071" custLinFactNeighborX="0" custLinFactNeighborY="-100000">
        <dgm:presLayoutVars>
          <dgm:bulletEnabled val="1"/>
        </dgm:presLayoutVars>
      </dgm:prSet>
      <dgm:spPr/>
    </dgm:pt>
    <dgm:pt modelId="{C42564A4-DAAB-4BC8-8DD7-23F9415C2FE3}" type="pres">
      <dgm:prSet presAssocID="{838DC385-F036-4A96-8538-B3E511BE11F2}" presName="aSpace2" presStyleCnt="0"/>
      <dgm:spPr/>
    </dgm:pt>
    <dgm:pt modelId="{563ECEBD-7E7D-40C1-A6C7-069048E4EAE3}" type="pres">
      <dgm:prSet presAssocID="{6886DB1D-142A-46EE-9787-F430D73DDDE4}" presName="childNode" presStyleLbl="node1" presStyleIdx="5" presStyleCnt="7" custLinFactY="-20697" custLinFactNeighborX="-359" custLinFactNeighborY="-100000">
        <dgm:presLayoutVars>
          <dgm:bulletEnabled val="1"/>
        </dgm:presLayoutVars>
      </dgm:prSet>
      <dgm:spPr/>
    </dgm:pt>
    <dgm:pt modelId="{84E9B2FE-6F02-426C-B202-66697FDF1961}" type="pres">
      <dgm:prSet presAssocID="{6886DB1D-142A-46EE-9787-F430D73DDDE4}" presName="aSpace2" presStyleCnt="0"/>
      <dgm:spPr/>
    </dgm:pt>
    <dgm:pt modelId="{43F3342F-2481-4D3A-A772-18C694C71150}" type="pres">
      <dgm:prSet presAssocID="{4A7C0A4B-5CF7-48E9-854D-DDB07801828D}" presName="childNode" presStyleLbl="node1" presStyleIdx="6" presStyleCnt="7" custLinFactY="-38772" custLinFactNeighborX="-359" custLinFactNeighborY="-100000">
        <dgm:presLayoutVars>
          <dgm:bulletEnabled val="1"/>
        </dgm:presLayoutVars>
      </dgm:prSet>
      <dgm:spPr/>
    </dgm:pt>
  </dgm:ptLst>
  <dgm:cxnLst>
    <dgm:cxn modelId="{48FFF41A-4C60-493E-9038-1213C06D84B7}" srcId="{4ABB2D8A-9AC6-40DF-93A5-EC806B37AB9C}" destId="{5AAE0444-C313-4BB7-ABA9-A7B7B30BB3BC}" srcOrd="0" destOrd="0" parTransId="{A21131E5-4363-4900-A5CD-13778D5C6583}" sibTransId="{09FAD09B-34CD-4E27-9E29-021CEBDA68A3}"/>
    <dgm:cxn modelId="{2620412D-C265-4126-A267-6322EDD15D81}" type="presOf" srcId="{05CE27E8-855C-4DCD-9369-2CB09D9AE30B}" destId="{2951E4ED-1E6E-4268-9939-1C8C8B7BA35E}" srcOrd="0" destOrd="0" presId="urn:microsoft.com/office/officeart/2005/8/layout/lProcess2"/>
    <dgm:cxn modelId="{8284D033-A94E-44E4-A0D4-DA18D81DCAB3}" type="presOf" srcId="{8D186269-FDBB-4BF9-A33C-8A709C771FB4}" destId="{81EA59E1-C9A8-43AF-AA4B-FBA3EFB79866}" srcOrd="0" destOrd="0" presId="urn:microsoft.com/office/officeart/2005/8/layout/lProcess2"/>
    <dgm:cxn modelId="{7AAE2D70-E159-4772-B174-1F83EA9124BE}" type="presOf" srcId="{4A7C0A4B-5CF7-48E9-854D-DDB07801828D}" destId="{43F3342F-2481-4D3A-A772-18C694C71150}" srcOrd="0" destOrd="0" presId="urn:microsoft.com/office/officeart/2005/8/layout/lProcess2"/>
    <dgm:cxn modelId="{A271C171-DE69-4E1E-A4BB-D252C11676DE}" srcId="{4ABB2D8A-9AC6-40DF-93A5-EC806B37AB9C}" destId="{8D186269-FDBB-4BF9-A33C-8A709C771FB4}" srcOrd="2" destOrd="0" parTransId="{9C13AE0D-5099-417C-81F0-474CB02586DA}" sibTransId="{ACA0A3D2-478C-47D0-8F9F-E31E807F3F31}"/>
    <dgm:cxn modelId="{B2C11D7F-CDE9-43DA-86DC-35A22885E86F}" type="presOf" srcId="{4ABB2D8A-9AC6-40DF-93A5-EC806B37AB9C}" destId="{85ABBE76-E5AD-425D-9B2E-DDC62909E46E}" srcOrd="0" destOrd="0" presId="urn:microsoft.com/office/officeart/2005/8/layout/lProcess2"/>
    <dgm:cxn modelId="{B014697F-627B-45C6-8246-A4A1B9E3B79B}" srcId="{05CE27E8-855C-4DCD-9369-2CB09D9AE30B}" destId="{4ABB2D8A-9AC6-40DF-93A5-EC806B37AB9C}" srcOrd="0" destOrd="0" parTransId="{406C13BF-B9E6-4B16-97C4-7FE02F6C09F5}" sibTransId="{B8F9F1A0-38A3-4B76-8912-A9D154AED6C9}"/>
    <dgm:cxn modelId="{B232498B-D559-428F-A72C-924DE0AD6DDA}" type="presOf" srcId="{4ABB2D8A-9AC6-40DF-93A5-EC806B37AB9C}" destId="{5907A344-6131-40CB-B70B-0A5ED9C4FCB4}" srcOrd="1" destOrd="0" presId="urn:microsoft.com/office/officeart/2005/8/layout/lProcess2"/>
    <dgm:cxn modelId="{6AA02C8D-07E7-4246-A1F6-9030D0119D02}" type="presOf" srcId="{F8F348FD-5AA9-4210-942E-0D67FA184AC5}" destId="{2376986C-CE92-45AB-AC70-975A4743C341}" srcOrd="0" destOrd="0" presId="urn:microsoft.com/office/officeart/2005/8/layout/lProcess2"/>
    <dgm:cxn modelId="{61EC4592-3798-41CD-9E3F-D56CAC4C0FBF}" srcId="{EEEA8B00-F18E-49DE-B0E6-5B58C0AD9622}" destId="{838DC385-F036-4A96-8538-B3E511BE11F2}" srcOrd="0" destOrd="0" parTransId="{03FF4FFD-508F-4C0F-B90F-46EAE8FEADA4}" sibTransId="{9655B791-C48C-481F-B3D2-7A3718322751}"/>
    <dgm:cxn modelId="{35291E98-FEC9-43A2-AEFF-9F11EEFD92E1}" type="presOf" srcId="{5AAE0444-C313-4BB7-ABA9-A7B7B30BB3BC}" destId="{1229DA68-1395-425F-ABA2-9CFD2CA0F8FC}" srcOrd="0" destOrd="0" presId="urn:microsoft.com/office/officeart/2005/8/layout/lProcess2"/>
    <dgm:cxn modelId="{FB3542A0-019A-43CA-8394-597D0EA0E87E}" srcId="{4ABB2D8A-9AC6-40DF-93A5-EC806B37AB9C}" destId="{E2818031-2D72-4774-AF8E-940904395077}" srcOrd="3" destOrd="0" parTransId="{93618207-5F20-4AE2-B5C5-E88CC4CC815F}" sibTransId="{1BCDED24-4B44-4837-AA12-8DAD602F8025}"/>
    <dgm:cxn modelId="{10A5C2A5-9C07-46DB-9B02-CA668EF73311}" srcId="{4ABB2D8A-9AC6-40DF-93A5-EC806B37AB9C}" destId="{F8F348FD-5AA9-4210-942E-0D67FA184AC5}" srcOrd="1" destOrd="0" parTransId="{44A96460-0902-48BF-AD78-4091F4CDEF42}" sibTransId="{1007E30D-8331-4D27-8DBB-4867033C0445}"/>
    <dgm:cxn modelId="{28BEC1C5-89C1-4E9D-AB61-CA036289069A}" srcId="{EEEA8B00-F18E-49DE-B0E6-5B58C0AD9622}" destId="{4A7C0A4B-5CF7-48E9-854D-DDB07801828D}" srcOrd="2" destOrd="0" parTransId="{DF0294FE-7227-4819-AF5C-FC0097FDF914}" sibTransId="{20C9AE2B-E657-4F1E-BD6A-E35DC0D0DF87}"/>
    <dgm:cxn modelId="{9B6FD3C8-763A-4832-8A80-5333EEC7428A}" srcId="{05CE27E8-855C-4DCD-9369-2CB09D9AE30B}" destId="{EEEA8B00-F18E-49DE-B0E6-5B58C0AD9622}" srcOrd="1" destOrd="0" parTransId="{4A5298F3-5220-449E-B740-774EE95D204D}" sibTransId="{F36CF05C-3786-41E1-9A79-15B437813416}"/>
    <dgm:cxn modelId="{25195BCF-B2BD-43E9-B6E6-8B68E69A3B44}" type="presOf" srcId="{EEEA8B00-F18E-49DE-B0E6-5B58C0AD9622}" destId="{E8CF90BA-E21A-4C49-A2B2-FF5B78A8D4A7}" srcOrd="1" destOrd="0" presId="urn:microsoft.com/office/officeart/2005/8/layout/lProcess2"/>
    <dgm:cxn modelId="{02984DCF-5117-4C09-98A8-8EB6A91EA9A9}" type="presOf" srcId="{E2818031-2D72-4774-AF8E-940904395077}" destId="{C72CC928-D571-4816-830E-149CB4808F50}" srcOrd="0" destOrd="0" presId="urn:microsoft.com/office/officeart/2005/8/layout/lProcess2"/>
    <dgm:cxn modelId="{5ED604D6-15B8-478F-8016-37802479CE84}" type="presOf" srcId="{6886DB1D-142A-46EE-9787-F430D73DDDE4}" destId="{563ECEBD-7E7D-40C1-A6C7-069048E4EAE3}" srcOrd="0" destOrd="0" presId="urn:microsoft.com/office/officeart/2005/8/layout/lProcess2"/>
    <dgm:cxn modelId="{45A580E3-A68B-4CC1-9306-F0EF61B52F62}" type="presOf" srcId="{838DC385-F036-4A96-8538-B3E511BE11F2}" destId="{17F8EA25-F8CE-42B8-A797-171CB3F09F9E}" srcOrd="0" destOrd="0" presId="urn:microsoft.com/office/officeart/2005/8/layout/lProcess2"/>
    <dgm:cxn modelId="{593010F5-BA1C-4AAD-AC8E-5B7397AE6F63}" type="presOf" srcId="{EEEA8B00-F18E-49DE-B0E6-5B58C0AD9622}" destId="{DA4FEBAE-6751-4DB9-B3B6-FD29BE9D5F58}" srcOrd="0" destOrd="0" presId="urn:microsoft.com/office/officeart/2005/8/layout/lProcess2"/>
    <dgm:cxn modelId="{D9C37FF5-7144-4A2A-9E3E-7214CE42CD14}" srcId="{EEEA8B00-F18E-49DE-B0E6-5B58C0AD9622}" destId="{6886DB1D-142A-46EE-9787-F430D73DDDE4}" srcOrd="1" destOrd="0" parTransId="{4D3F9D93-E7B3-4300-88AD-64E241765481}" sibTransId="{D5DF85CE-6627-4E8E-A84B-8997DE3A47DE}"/>
    <dgm:cxn modelId="{76EB5B8B-5986-4243-9434-7E7A5D4C0DA0}" type="presParOf" srcId="{2951E4ED-1E6E-4268-9939-1C8C8B7BA35E}" destId="{506914BF-0A2C-4F2D-B894-F72179D3BA58}" srcOrd="0" destOrd="0" presId="urn:microsoft.com/office/officeart/2005/8/layout/lProcess2"/>
    <dgm:cxn modelId="{3CF2160F-A82F-4F5F-B4DA-14AC01F8AE25}" type="presParOf" srcId="{506914BF-0A2C-4F2D-B894-F72179D3BA58}" destId="{85ABBE76-E5AD-425D-9B2E-DDC62909E46E}" srcOrd="0" destOrd="0" presId="urn:microsoft.com/office/officeart/2005/8/layout/lProcess2"/>
    <dgm:cxn modelId="{7AD4FEA8-C8D2-4E86-B72B-2D395A7A094E}" type="presParOf" srcId="{506914BF-0A2C-4F2D-B894-F72179D3BA58}" destId="{5907A344-6131-40CB-B70B-0A5ED9C4FCB4}" srcOrd="1" destOrd="0" presId="urn:microsoft.com/office/officeart/2005/8/layout/lProcess2"/>
    <dgm:cxn modelId="{6BEC5974-926C-4D69-9142-461D9D3A5464}" type="presParOf" srcId="{506914BF-0A2C-4F2D-B894-F72179D3BA58}" destId="{DAF1B977-FBBC-4C7D-95B7-B317B5FC1890}" srcOrd="2" destOrd="0" presId="urn:microsoft.com/office/officeart/2005/8/layout/lProcess2"/>
    <dgm:cxn modelId="{B6995986-37EC-45B3-856C-36A87EB00C3E}" type="presParOf" srcId="{DAF1B977-FBBC-4C7D-95B7-B317B5FC1890}" destId="{DFF7B834-5A29-45C5-AF6F-2079FA0FA33C}" srcOrd="0" destOrd="0" presId="urn:microsoft.com/office/officeart/2005/8/layout/lProcess2"/>
    <dgm:cxn modelId="{11A3D913-7D1F-4F60-AA81-10C8C01D1E7B}" type="presParOf" srcId="{DFF7B834-5A29-45C5-AF6F-2079FA0FA33C}" destId="{1229DA68-1395-425F-ABA2-9CFD2CA0F8FC}" srcOrd="0" destOrd="0" presId="urn:microsoft.com/office/officeart/2005/8/layout/lProcess2"/>
    <dgm:cxn modelId="{835EFCF1-198C-4D49-BD53-3218F44D4085}" type="presParOf" srcId="{DFF7B834-5A29-45C5-AF6F-2079FA0FA33C}" destId="{3CD3DA1A-FFE5-4824-BDE3-404D3308018E}" srcOrd="1" destOrd="0" presId="urn:microsoft.com/office/officeart/2005/8/layout/lProcess2"/>
    <dgm:cxn modelId="{39B56223-6B58-432C-AB27-0A243C2FFC8D}" type="presParOf" srcId="{DFF7B834-5A29-45C5-AF6F-2079FA0FA33C}" destId="{2376986C-CE92-45AB-AC70-975A4743C341}" srcOrd="2" destOrd="0" presId="urn:microsoft.com/office/officeart/2005/8/layout/lProcess2"/>
    <dgm:cxn modelId="{EF30BF09-5AB4-473A-89C5-00C7D0C8EE82}" type="presParOf" srcId="{DFF7B834-5A29-45C5-AF6F-2079FA0FA33C}" destId="{D992CCC3-2FA3-4CC5-B5A9-CF83A59E34A5}" srcOrd="3" destOrd="0" presId="urn:microsoft.com/office/officeart/2005/8/layout/lProcess2"/>
    <dgm:cxn modelId="{002E1E4C-798E-449E-8E82-DC8AA95295D5}" type="presParOf" srcId="{DFF7B834-5A29-45C5-AF6F-2079FA0FA33C}" destId="{81EA59E1-C9A8-43AF-AA4B-FBA3EFB79866}" srcOrd="4" destOrd="0" presId="urn:microsoft.com/office/officeart/2005/8/layout/lProcess2"/>
    <dgm:cxn modelId="{57ECD648-65E8-4D6F-8161-29DFAD3FC4D5}" type="presParOf" srcId="{DFF7B834-5A29-45C5-AF6F-2079FA0FA33C}" destId="{011D6C04-E49E-45E6-B377-0A1292FF50EC}" srcOrd="5" destOrd="0" presId="urn:microsoft.com/office/officeart/2005/8/layout/lProcess2"/>
    <dgm:cxn modelId="{532B13EE-ECED-44F6-9EE1-6F405A1B06D2}" type="presParOf" srcId="{DFF7B834-5A29-45C5-AF6F-2079FA0FA33C}" destId="{C72CC928-D571-4816-830E-149CB4808F50}" srcOrd="6" destOrd="0" presId="urn:microsoft.com/office/officeart/2005/8/layout/lProcess2"/>
    <dgm:cxn modelId="{81EA27FF-8F68-4079-8C49-6131EC501F24}" type="presParOf" srcId="{2951E4ED-1E6E-4268-9939-1C8C8B7BA35E}" destId="{99F4CA70-6603-456F-B6B4-B7CC569C88EF}" srcOrd="1" destOrd="0" presId="urn:microsoft.com/office/officeart/2005/8/layout/lProcess2"/>
    <dgm:cxn modelId="{1C7B6327-FBA5-407F-B204-2EA2ADAA76A5}" type="presParOf" srcId="{2951E4ED-1E6E-4268-9939-1C8C8B7BA35E}" destId="{25971671-52B0-4FED-80C3-D211879BC605}" srcOrd="2" destOrd="0" presId="urn:microsoft.com/office/officeart/2005/8/layout/lProcess2"/>
    <dgm:cxn modelId="{FA534B91-E9EC-4195-9BF3-90F7D8B01409}" type="presParOf" srcId="{25971671-52B0-4FED-80C3-D211879BC605}" destId="{DA4FEBAE-6751-4DB9-B3B6-FD29BE9D5F58}" srcOrd="0" destOrd="0" presId="urn:microsoft.com/office/officeart/2005/8/layout/lProcess2"/>
    <dgm:cxn modelId="{D013F5F4-3BEC-43E1-A4DF-A4733B11502A}" type="presParOf" srcId="{25971671-52B0-4FED-80C3-D211879BC605}" destId="{E8CF90BA-E21A-4C49-A2B2-FF5B78A8D4A7}" srcOrd="1" destOrd="0" presId="urn:microsoft.com/office/officeart/2005/8/layout/lProcess2"/>
    <dgm:cxn modelId="{2E6C0474-85B0-4B84-B5D2-54D876E03B1E}" type="presParOf" srcId="{25971671-52B0-4FED-80C3-D211879BC605}" destId="{EA1C7CC5-5AC2-48DB-A1FF-EB28D34AF5B7}" srcOrd="2" destOrd="0" presId="urn:microsoft.com/office/officeart/2005/8/layout/lProcess2"/>
    <dgm:cxn modelId="{914D198E-BB55-4B2F-9A5B-A1273C0D1A86}" type="presParOf" srcId="{EA1C7CC5-5AC2-48DB-A1FF-EB28D34AF5B7}" destId="{C696C27F-E066-4B6C-B90F-FF69A121E5C5}" srcOrd="0" destOrd="0" presId="urn:microsoft.com/office/officeart/2005/8/layout/lProcess2"/>
    <dgm:cxn modelId="{FCFB0F44-4293-4AC2-9375-6632D99D186E}" type="presParOf" srcId="{C696C27F-E066-4B6C-B90F-FF69A121E5C5}" destId="{17F8EA25-F8CE-42B8-A797-171CB3F09F9E}" srcOrd="0" destOrd="0" presId="urn:microsoft.com/office/officeart/2005/8/layout/lProcess2"/>
    <dgm:cxn modelId="{0F2BC574-3050-4F88-BADC-7558FAB0F391}" type="presParOf" srcId="{C696C27F-E066-4B6C-B90F-FF69A121E5C5}" destId="{C42564A4-DAAB-4BC8-8DD7-23F9415C2FE3}" srcOrd="1" destOrd="0" presId="urn:microsoft.com/office/officeart/2005/8/layout/lProcess2"/>
    <dgm:cxn modelId="{F59319BC-4780-4C2F-B6B8-BB824E4CCEED}" type="presParOf" srcId="{C696C27F-E066-4B6C-B90F-FF69A121E5C5}" destId="{563ECEBD-7E7D-40C1-A6C7-069048E4EAE3}" srcOrd="2" destOrd="0" presId="urn:microsoft.com/office/officeart/2005/8/layout/lProcess2"/>
    <dgm:cxn modelId="{F8AA310A-AE8C-4CE0-BD23-55550275085D}" type="presParOf" srcId="{C696C27F-E066-4B6C-B90F-FF69A121E5C5}" destId="{84E9B2FE-6F02-426C-B202-66697FDF1961}" srcOrd="3" destOrd="0" presId="urn:microsoft.com/office/officeart/2005/8/layout/lProcess2"/>
    <dgm:cxn modelId="{F5C33C1E-2FE1-449D-97E5-9233C5A9C6DB}" type="presParOf" srcId="{C696C27F-E066-4B6C-B90F-FF69A121E5C5}" destId="{43F3342F-2481-4D3A-A772-18C694C7115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2DE7C-0BCA-49BB-8209-AD164FDA63FA}">
      <dsp:nvSpPr>
        <dsp:cNvPr id="0" name=""/>
        <dsp:cNvSpPr/>
      </dsp:nvSpPr>
      <dsp:spPr>
        <a:xfrm>
          <a:off x="12135" y="2491047"/>
          <a:ext cx="1377525" cy="154732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&amp; document pt. non-decisional</a:t>
          </a:r>
        </a:p>
      </dsp:txBody>
      <dsp:txXfrm>
        <a:off x="52481" y="2531393"/>
        <a:ext cx="1296833" cy="1466634"/>
      </dsp:txXfrm>
    </dsp:sp>
    <dsp:sp modelId="{6F9595B3-7C76-428A-AD91-850ACD3613F2}">
      <dsp:nvSpPr>
        <dsp:cNvPr id="0" name=""/>
        <dsp:cNvSpPr/>
      </dsp:nvSpPr>
      <dsp:spPr>
        <a:xfrm>
          <a:off x="1389661" y="3261632"/>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1389661" y="3252138"/>
        <a:ext cx="148054" cy="25144"/>
      </dsp:txXfrm>
    </dsp:sp>
    <dsp:sp modelId="{CFCA81FA-5AD2-4E5F-B217-9513E22EB82D}">
      <dsp:nvSpPr>
        <dsp:cNvPr id="0" name=""/>
        <dsp:cNvSpPr/>
      </dsp:nvSpPr>
      <dsp:spPr>
        <a:xfrm>
          <a:off x="1537716" y="2491047"/>
          <a:ext cx="1377525" cy="1547326"/>
        </a:xfrm>
        <a:prstGeom prst="roundRect">
          <a:avLst>
            <a:gd name="adj" fmla="val 10000"/>
          </a:avLst>
        </a:prstGeom>
        <a:solidFill>
          <a:srgbClr val="E77F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Is a written, accessible, and valid POAHC document available?</a:t>
          </a:r>
          <a:endParaRPr lang="en-US" sz="1400" kern="1200" dirty="0">
            <a:solidFill>
              <a:schemeClr val="tx2">
                <a:lumMod val="10000"/>
              </a:schemeClr>
            </a:solidFill>
          </a:endParaRPr>
        </a:p>
      </dsp:txBody>
      <dsp:txXfrm>
        <a:off x="1578062" y="2531393"/>
        <a:ext cx="1296833" cy="1466634"/>
      </dsp:txXfrm>
    </dsp:sp>
    <dsp:sp modelId="{CF94D92B-C2AA-4332-9E6E-3B70CEF80C6A}">
      <dsp:nvSpPr>
        <dsp:cNvPr id="0" name=""/>
        <dsp:cNvSpPr/>
      </dsp:nvSpPr>
      <dsp:spPr>
        <a:xfrm rot="16759127">
          <a:off x="2532105" y="2810501"/>
          <a:ext cx="914327" cy="6157"/>
        </a:xfrm>
        <a:custGeom>
          <a:avLst/>
          <a:gdLst/>
          <a:ahLst/>
          <a:cxnLst/>
          <a:rect l="0" t="0" r="0" b="0"/>
          <a:pathLst>
            <a:path>
              <a:moveTo>
                <a:pt x="0" y="3078"/>
              </a:moveTo>
              <a:lnTo>
                <a:pt x="914327"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2532105" y="2735939"/>
        <a:ext cx="914327" cy="155281"/>
      </dsp:txXfrm>
    </dsp:sp>
    <dsp:sp modelId="{18212D86-E929-49D5-A345-450DB893C127}">
      <dsp:nvSpPr>
        <dsp:cNvPr id="0" name=""/>
        <dsp:cNvSpPr/>
      </dsp:nvSpPr>
      <dsp:spPr>
        <a:xfrm>
          <a:off x="3063296" y="1390032"/>
          <a:ext cx="1377525" cy="19448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no: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and document who is surrogate decision-maker</a:t>
          </a:r>
        </a:p>
      </dsp:txBody>
      <dsp:txXfrm>
        <a:off x="3103642" y="1430378"/>
        <a:ext cx="1296833" cy="1864143"/>
      </dsp:txXfrm>
    </dsp:sp>
    <dsp:sp modelId="{709ED64C-EEAF-449C-BD93-4E429794450F}">
      <dsp:nvSpPr>
        <dsp:cNvPr id="0" name=""/>
        <dsp:cNvSpPr/>
      </dsp:nvSpPr>
      <dsp:spPr>
        <a:xfrm>
          <a:off x="4440822" y="2359371"/>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4440822" y="2349878"/>
        <a:ext cx="148054" cy="25144"/>
      </dsp:txXfrm>
    </dsp:sp>
    <dsp:sp modelId="{467D11B8-244A-4BFA-96C6-04E905DD52BD}">
      <dsp:nvSpPr>
        <dsp:cNvPr id="0" name=""/>
        <dsp:cNvSpPr/>
      </dsp:nvSpPr>
      <dsp:spPr>
        <a:xfrm>
          <a:off x="4588877" y="1593549"/>
          <a:ext cx="1377525" cy="1537802"/>
        </a:xfrm>
        <a:prstGeom prst="roundRect">
          <a:avLst>
            <a:gd name="adj" fmla="val 1000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Discuss POLST.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Will POLST allow for all LST?</a:t>
          </a:r>
        </a:p>
      </dsp:txBody>
      <dsp:txXfrm>
        <a:off x="4629223" y="1633895"/>
        <a:ext cx="1296833" cy="1457110"/>
      </dsp:txXfrm>
    </dsp:sp>
    <dsp:sp modelId="{13456025-B5BC-4EF9-9B02-391F177280C0}">
      <dsp:nvSpPr>
        <dsp:cNvPr id="0" name=""/>
        <dsp:cNvSpPr/>
      </dsp:nvSpPr>
      <dsp:spPr>
        <a:xfrm rot="16718220">
          <a:off x="5547486" y="1872018"/>
          <a:ext cx="985887" cy="6157"/>
        </a:xfrm>
        <a:custGeom>
          <a:avLst/>
          <a:gdLst/>
          <a:ahLst/>
          <a:cxnLst/>
          <a:rect l="0" t="0" r="0" b="0"/>
          <a:pathLst>
            <a:path>
              <a:moveTo>
                <a:pt x="0" y="3078"/>
              </a:moveTo>
              <a:lnTo>
                <a:pt x="985887"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5547486" y="1791379"/>
        <a:ext cx="985887" cy="167434"/>
      </dsp:txXfrm>
    </dsp:sp>
    <dsp:sp modelId="{17A6F99A-FF34-44AD-B475-ABBA38030DA2}">
      <dsp:nvSpPr>
        <dsp:cNvPr id="0" name=""/>
        <dsp:cNvSpPr/>
      </dsp:nvSpPr>
      <dsp:spPr>
        <a:xfrm>
          <a:off x="6114457" y="270810"/>
          <a:ext cx="1377525" cy="2233864"/>
        </a:xfrm>
        <a:prstGeom prst="roundRect">
          <a:avLst>
            <a:gd name="adj" fmla="val 1000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no: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&amp; document: pt.  non-decisional; qualifying condition; witness attestation</a:t>
          </a:r>
        </a:p>
      </dsp:txBody>
      <dsp:txXfrm>
        <a:off x="6154803" y="311156"/>
        <a:ext cx="1296833" cy="2153172"/>
      </dsp:txXfrm>
    </dsp:sp>
    <dsp:sp modelId="{1F480984-7C28-45CD-B565-654111B9C036}">
      <dsp:nvSpPr>
        <dsp:cNvPr id="0" name=""/>
        <dsp:cNvSpPr/>
      </dsp:nvSpPr>
      <dsp:spPr>
        <a:xfrm>
          <a:off x="7491983" y="1384664"/>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7491983" y="1375170"/>
        <a:ext cx="148054" cy="25144"/>
      </dsp:txXfrm>
    </dsp:sp>
    <dsp:sp modelId="{713F05B0-F3F7-4C66-8FB8-3502017BAD3C}">
      <dsp:nvSpPr>
        <dsp:cNvPr id="0" name=""/>
        <dsp:cNvSpPr/>
      </dsp:nvSpPr>
      <dsp:spPr>
        <a:xfrm>
          <a:off x="7640038" y="693421"/>
          <a:ext cx="1377525" cy="1388642"/>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Surrogate consent to POLST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(limits LST)</a:t>
          </a:r>
        </a:p>
      </dsp:txBody>
      <dsp:txXfrm>
        <a:off x="7680384" y="733767"/>
        <a:ext cx="1296833" cy="1307950"/>
      </dsp:txXfrm>
    </dsp:sp>
    <dsp:sp modelId="{9DE9EEA1-2027-4291-89C4-B24FAD54AD40}">
      <dsp:nvSpPr>
        <dsp:cNvPr id="0" name=""/>
        <dsp:cNvSpPr/>
      </dsp:nvSpPr>
      <dsp:spPr>
        <a:xfrm rot="4952450">
          <a:off x="5470198" y="2924777"/>
          <a:ext cx="1140463" cy="6157"/>
        </a:xfrm>
        <a:custGeom>
          <a:avLst/>
          <a:gdLst/>
          <a:ahLst/>
          <a:cxnLst/>
          <a:rect l="0" t="0" r="0" b="0"/>
          <a:pathLst>
            <a:path>
              <a:moveTo>
                <a:pt x="0" y="3078"/>
              </a:moveTo>
              <a:lnTo>
                <a:pt x="1140463"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5470198" y="2831013"/>
        <a:ext cx="1140463" cy="193686"/>
      </dsp:txXfrm>
    </dsp:sp>
    <dsp:sp modelId="{972AB485-1B4D-4906-99DB-FA4B6C735472}">
      <dsp:nvSpPr>
        <dsp:cNvPr id="0" name=""/>
        <dsp:cNvSpPr/>
      </dsp:nvSpPr>
      <dsp:spPr>
        <a:xfrm>
          <a:off x="6114457" y="2532435"/>
          <a:ext cx="1377525" cy="1921654"/>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yes:</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 Surrogate consents to POLST.</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(allows all LST)</a:t>
          </a:r>
        </a:p>
      </dsp:txBody>
      <dsp:txXfrm>
        <a:off x="6154803" y="2572781"/>
        <a:ext cx="1296833" cy="1840962"/>
      </dsp:txXfrm>
    </dsp:sp>
    <dsp:sp modelId="{FD355A83-8AA1-4CFF-A17D-706828736F61}">
      <dsp:nvSpPr>
        <dsp:cNvPr id="0" name=""/>
        <dsp:cNvSpPr/>
      </dsp:nvSpPr>
      <dsp:spPr>
        <a:xfrm rot="4887779">
          <a:off x="2490595" y="3754781"/>
          <a:ext cx="997348" cy="6157"/>
        </a:xfrm>
        <a:custGeom>
          <a:avLst/>
          <a:gdLst/>
          <a:ahLst/>
          <a:cxnLst/>
          <a:rect l="0" t="0" r="0" b="0"/>
          <a:pathLst>
            <a:path>
              <a:moveTo>
                <a:pt x="0" y="3078"/>
              </a:moveTo>
              <a:lnTo>
                <a:pt x="997348"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2490595" y="3673169"/>
        <a:ext cx="997348" cy="169380"/>
      </dsp:txXfrm>
    </dsp:sp>
    <dsp:sp modelId="{1F0D418B-A314-47A0-B924-6C0EEEF01531}">
      <dsp:nvSpPr>
        <dsp:cNvPr id="0" name=""/>
        <dsp:cNvSpPr/>
      </dsp:nvSpPr>
      <dsp:spPr>
        <a:xfrm>
          <a:off x="3063296" y="3362628"/>
          <a:ext cx="1377525" cy="1776760"/>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42"/>
            </a:spcAft>
            <a:buNone/>
          </a:pPr>
          <a:r>
            <a:rPr lang="en-US" sz="1400" kern="1200" dirty="0">
              <a:solidFill>
                <a:schemeClr val="tx2">
                  <a:lumMod val="10000"/>
                </a:schemeClr>
              </a:solidFill>
            </a:rPr>
            <a:t>If yes:</a:t>
          </a:r>
        </a:p>
        <a:p>
          <a:pPr marL="0" lvl="0" indent="0" algn="ctr" defTabSz="622300">
            <a:lnSpc>
              <a:spcPct val="90000"/>
            </a:lnSpc>
            <a:spcBef>
              <a:spcPct val="0"/>
            </a:spcBef>
            <a:spcAft>
              <a:spcPts val="42"/>
            </a:spcAft>
            <a:buNone/>
          </a:pPr>
          <a:endParaRPr lang="en-US" sz="1100" kern="1200" dirty="0">
            <a:solidFill>
              <a:schemeClr val="tx2">
                <a:lumMod val="10000"/>
              </a:schemeClr>
            </a:solidFill>
          </a:endParaRPr>
        </a:p>
        <a:p>
          <a:pPr marL="0" lvl="0" indent="0" algn="ctr" defTabSz="622300">
            <a:lnSpc>
              <a:spcPct val="90000"/>
            </a:lnSpc>
            <a:spcBef>
              <a:spcPct val="0"/>
            </a:spcBef>
            <a:spcAft>
              <a:spcPts val="588"/>
            </a:spcAft>
            <a:buNone/>
          </a:pPr>
          <a:r>
            <a:rPr lang="en-US" sz="1400" kern="1200" dirty="0">
              <a:solidFill>
                <a:schemeClr val="tx2">
                  <a:lumMod val="10000"/>
                </a:schemeClr>
              </a:solidFill>
            </a:rPr>
            <a:t>POAHC discusses &amp; consents to POLST</a:t>
          </a:r>
        </a:p>
      </dsp:txBody>
      <dsp:txXfrm>
        <a:off x="3103642" y="3402974"/>
        <a:ext cx="1296833" cy="169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766E4-B5AB-4A0E-9781-E7AA62C90F29}">
      <dsp:nvSpPr>
        <dsp:cNvPr id="0" name=""/>
        <dsp:cNvSpPr/>
      </dsp:nvSpPr>
      <dsp:spPr>
        <a:xfrm>
          <a:off x="0"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Patient who </a:t>
          </a:r>
          <a:r>
            <a:rPr lang="en-US" sz="1800" u="sng" kern="1200" dirty="0">
              <a:solidFill>
                <a:schemeClr val="tx2">
                  <a:lumMod val="10000"/>
                </a:schemeClr>
              </a:solidFill>
              <a:latin typeface="Arial" panose="020B0604020202020204" pitchFamily="34" charset="0"/>
              <a:cs typeface="Arial" panose="020B0604020202020204" pitchFamily="34" charset="0"/>
            </a:rPr>
            <a:t>regains</a:t>
          </a:r>
          <a:r>
            <a:rPr lang="en-US" sz="1800" kern="1200" dirty="0">
              <a:solidFill>
                <a:schemeClr val="tx2">
                  <a:lumMod val="10000"/>
                </a:schemeClr>
              </a:solidFill>
              <a:latin typeface="Arial" panose="020B0604020202020204" pitchFamily="34" charset="0"/>
              <a:cs typeface="Arial" panose="020B0604020202020204" pitchFamily="34" charset="0"/>
            </a:rPr>
            <a:t> decisional capacity:</a:t>
          </a:r>
        </a:p>
      </dsp:txBody>
      <dsp:txXfrm>
        <a:off x="0" y="0"/>
        <a:ext cx="2660302" cy="1188720"/>
      </dsp:txXfrm>
    </dsp:sp>
    <dsp:sp modelId="{8339E0E6-7DA0-4D7A-88D5-62191BA67FD5}">
      <dsp:nvSpPr>
        <dsp:cNvPr id="0" name=""/>
        <dsp:cNvSpPr/>
      </dsp:nvSpPr>
      <dsp:spPr>
        <a:xfrm>
          <a:off x="267053" y="1189880"/>
          <a:ext cx="2128242" cy="1194717"/>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POLST is no longer consulted.</a:t>
          </a:r>
        </a:p>
      </dsp:txBody>
      <dsp:txXfrm>
        <a:off x="302045" y="1224872"/>
        <a:ext cx="2058258" cy="1124733"/>
      </dsp:txXfrm>
    </dsp:sp>
    <dsp:sp modelId="{6F3C49C3-12B8-4B09-9E04-B23D5ACDCA3A}">
      <dsp:nvSpPr>
        <dsp:cNvPr id="0" name=""/>
        <dsp:cNvSpPr/>
      </dsp:nvSpPr>
      <dsp:spPr>
        <a:xfrm>
          <a:off x="267053" y="2568401"/>
          <a:ext cx="2128242" cy="1194717"/>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latin typeface="Arial" panose="020B0604020202020204" pitchFamily="34" charset="0"/>
              <a:cs typeface="Arial" panose="020B0604020202020204" pitchFamily="34" charset="0"/>
            </a:rPr>
            <a:t>Patient should revisit POLST conversation and potentially revise form.</a:t>
          </a:r>
        </a:p>
      </dsp:txBody>
      <dsp:txXfrm>
        <a:off x="302045" y="2603393"/>
        <a:ext cx="2058258" cy="1124733"/>
      </dsp:txXfrm>
    </dsp:sp>
    <dsp:sp modelId="{3F7E3059-0293-4C9B-8292-ECB992D05A33}">
      <dsp:nvSpPr>
        <dsp:cNvPr id="0" name=""/>
        <dsp:cNvSpPr/>
      </dsp:nvSpPr>
      <dsp:spPr>
        <a:xfrm>
          <a:off x="2860848"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Power of Attorney for Health Care (always) &amp; Surrogate (if no existing POLST): </a:t>
          </a:r>
        </a:p>
      </dsp:txBody>
      <dsp:txXfrm>
        <a:off x="2860848" y="0"/>
        <a:ext cx="2660302" cy="1188720"/>
      </dsp:txXfrm>
    </dsp:sp>
    <dsp:sp modelId="{DD59258F-FBC5-4050-9850-89928714724A}">
      <dsp:nvSpPr>
        <dsp:cNvPr id="0" name=""/>
        <dsp:cNvSpPr/>
      </dsp:nvSpPr>
      <dsp:spPr>
        <a:xfrm>
          <a:off x="3126878" y="1189058"/>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Can void and/or complete a new POLST for non-decisional patient as conditions change</a:t>
          </a:r>
        </a:p>
      </dsp:txBody>
      <dsp:txXfrm>
        <a:off x="3149678" y="1211858"/>
        <a:ext cx="2082642" cy="732852"/>
      </dsp:txXfrm>
    </dsp:sp>
    <dsp:sp modelId="{71DEF34A-BBFB-4019-8738-8EBCC59F464E}">
      <dsp:nvSpPr>
        <dsp:cNvPr id="0" name=""/>
        <dsp:cNvSpPr/>
      </dsp:nvSpPr>
      <dsp:spPr>
        <a:xfrm>
          <a:off x="3126878" y="2087273"/>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Substituted judgement if wishes are known/documented in AD</a:t>
          </a:r>
        </a:p>
      </dsp:txBody>
      <dsp:txXfrm>
        <a:off x="3149678" y="2110073"/>
        <a:ext cx="2082642" cy="732852"/>
      </dsp:txXfrm>
    </dsp:sp>
    <dsp:sp modelId="{E44BFF6F-9554-479E-A302-1342BE722A47}">
      <dsp:nvSpPr>
        <dsp:cNvPr id="0" name=""/>
        <dsp:cNvSpPr/>
      </dsp:nvSpPr>
      <dsp:spPr>
        <a:xfrm>
          <a:off x="3126878" y="2985488"/>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Best interest of patient if wishes are not known/documented in AD</a:t>
          </a:r>
        </a:p>
      </dsp:txBody>
      <dsp:txXfrm>
        <a:off x="3149678" y="3008288"/>
        <a:ext cx="2082642" cy="732852"/>
      </dsp:txXfrm>
    </dsp:sp>
    <dsp:sp modelId="{6B88410D-C72A-4684-913D-2BBE66464563}">
      <dsp:nvSpPr>
        <dsp:cNvPr id="0" name=""/>
        <dsp:cNvSpPr/>
      </dsp:nvSpPr>
      <dsp:spPr>
        <a:xfrm>
          <a:off x="5720674"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Health Care Surrogate if existing POLST </a:t>
          </a:r>
          <a:r>
            <a:rPr lang="en-US" sz="1600" b="1" kern="1200" dirty="0">
              <a:solidFill>
                <a:schemeClr val="tx2">
                  <a:lumMod val="10000"/>
                </a:schemeClr>
              </a:solidFill>
              <a:latin typeface="Arial" panose="020B0604020202020204" pitchFamily="34" charset="0"/>
              <a:cs typeface="Arial" panose="020B0604020202020204" pitchFamily="34" charset="0"/>
            </a:rPr>
            <a:t>consented to by patient themselves:</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5720674" y="0"/>
        <a:ext cx="2660302" cy="1188720"/>
      </dsp:txXfrm>
    </dsp:sp>
    <dsp:sp modelId="{06551A0B-7B94-4E62-A801-32901152052D}">
      <dsp:nvSpPr>
        <dsp:cNvPr id="0" name=""/>
        <dsp:cNvSpPr/>
      </dsp:nvSpPr>
      <dsp:spPr>
        <a:xfrm>
          <a:off x="5986704" y="1189058"/>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Must consult with attending practitioner</a:t>
          </a:r>
        </a:p>
      </dsp:txBody>
      <dsp:txXfrm>
        <a:off x="6009504" y="1211858"/>
        <a:ext cx="2082642" cy="732852"/>
      </dsp:txXfrm>
    </dsp:sp>
    <dsp:sp modelId="{E5B1EDA6-B8E5-4779-AF90-D27577322C3B}">
      <dsp:nvSpPr>
        <dsp:cNvPr id="0" name=""/>
        <dsp:cNvSpPr/>
      </dsp:nvSpPr>
      <dsp:spPr>
        <a:xfrm>
          <a:off x="5986704" y="2087273"/>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rPr>
            <a:t>Encourage “substituted judgment standard” document in patient’s POLST</a:t>
          </a:r>
        </a:p>
      </dsp:txBody>
      <dsp:txXfrm>
        <a:off x="6009504" y="2110073"/>
        <a:ext cx="2082642" cy="732852"/>
      </dsp:txXfrm>
    </dsp:sp>
    <dsp:sp modelId="{A3643400-3B67-4655-8F54-4CEAC2ABF303}">
      <dsp:nvSpPr>
        <dsp:cNvPr id="0" name=""/>
        <dsp:cNvSpPr/>
      </dsp:nvSpPr>
      <dsp:spPr>
        <a:xfrm>
          <a:off x="5986704" y="2985488"/>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Document new information known about </a:t>
          </a:r>
          <a:r>
            <a:rPr lang="en-US" sz="1200" u="sng" kern="1200" dirty="0">
              <a:solidFill>
                <a:schemeClr val="tx2">
                  <a:lumMod val="10000"/>
                </a:schemeClr>
              </a:solidFill>
              <a:latin typeface="Arial" panose="020B0604020202020204" pitchFamily="34" charset="0"/>
              <a:cs typeface="Arial" panose="020B0604020202020204" pitchFamily="34" charset="0"/>
            </a:rPr>
            <a:t>patient’s</a:t>
          </a:r>
          <a:r>
            <a:rPr lang="en-US" sz="1200" kern="1200" dirty="0">
              <a:solidFill>
                <a:schemeClr val="tx2">
                  <a:lumMod val="10000"/>
                </a:schemeClr>
              </a:solidFill>
              <a:latin typeface="Arial" panose="020B0604020202020204" pitchFamily="34" charset="0"/>
              <a:cs typeface="Arial" panose="020B0604020202020204" pitchFamily="34" charset="0"/>
            </a:rPr>
            <a:t> wishes in EHR</a:t>
          </a:r>
        </a:p>
      </dsp:txBody>
      <dsp:txXfrm>
        <a:off x="6009504" y="3008288"/>
        <a:ext cx="2082642" cy="732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BE76-E5AD-425D-9B2E-DDC62909E46E}">
      <dsp:nvSpPr>
        <dsp:cNvPr id="0" name=""/>
        <dsp:cNvSpPr/>
      </dsp:nvSpPr>
      <dsp:spPr>
        <a:xfrm>
          <a:off x="0" y="0"/>
          <a:ext cx="3962102" cy="5181600"/>
        </a:xfrm>
        <a:prstGeom prst="roundRect">
          <a:avLst>
            <a:gd name="adj" fmla="val 10000"/>
          </a:avLst>
        </a:prstGeom>
        <a:solidFill>
          <a:srgbClr val="99CC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solidFill>
                <a:schemeClr val="tx2">
                  <a:lumMod val="10000"/>
                </a:schemeClr>
              </a:solidFill>
              <a:latin typeface="Arial" panose="020B0604020202020204" pitchFamily="34" charset="0"/>
              <a:cs typeface="Arial" panose="020B0604020202020204" pitchFamily="34" charset="0"/>
            </a:rPr>
            <a:t>REQUIRED</a:t>
          </a:r>
          <a:endParaRPr lang="en-US" sz="2800" kern="1200" dirty="0">
            <a:solidFill>
              <a:schemeClr val="tx2">
                <a:lumMod val="10000"/>
              </a:schemeClr>
            </a:solidFill>
            <a:latin typeface="Arial" panose="020B0604020202020204" pitchFamily="34" charset="0"/>
            <a:cs typeface="Arial" panose="020B0604020202020204" pitchFamily="34" charset="0"/>
          </a:endParaRPr>
        </a:p>
      </dsp:txBody>
      <dsp:txXfrm>
        <a:off x="0" y="0"/>
        <a:ext cx="3962102" cy="1554480"/>
      </dsp:txXfrm>
    </dsp:sp>
    <dsp:sp modelId="{1229DA68-1395-425F-ABA2-9CFD2CA0F8FC}">
      <dsp:nvSpPr>
        <dsp:cNvPr id="0" name=""/>
        <dsp:cNvSpPr/>
      </dsp:nvSpPr>
      <dsp:spPr>
        <a:xfrm>
          <a:off x="152412" y="1341692"/>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kern="1200" dirty="0">
              <a:solidFill>
                <a:schemeClr val="tx2">
                  <a:lumMod val="10000"/>
                </a:schemeClr>
              </a:solidFill>
              <a:latin typeface="Arial" panose="020B0604020202020204" pitchFamily="34" charset="0"/>
              <a:cs typeface="Arial" panose="020B0604020202020204" pitchFamily="34" charset="0"/>
            </a:rPr>
            <a:t> Information</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1366197"/>
        <a:ext cx="3600656" cy="787655"/>
      </dsp:txXfrm>
    </dsp:sp>
    <dsp:sp modelId="{2376986C-CE92-45AB-AC70-975A4743C341}">
      <dsp:nvSpPr>
        <dsp:cNvPr id="0" name=""/>
        <dsp:cNvSpPr/>
      </dsp:nvSpPr>
      <dsp:spPr>
        <a:xfrm>
          <a:off x="152412" y="2184794"/>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Section A</a:t>
          </a:r>
        </a:p>
      </dsp:txBody>
      <dsp:txXfrm>
        <a:off x="176917" y="2209299"/>
        <a:ext cx="3600656" cy="787655"/>
      </dsp:txXfrm>
    </dsp:sp>
    <dsp:sp modelId="{81EA59E1-C9A8-43AF-AA4B-FBA3EFB79866}">
      <dsp:nvSpPr>
        <dsp:cNvPr id="0" name=""/>
        <dsp:cNvSpPr/>
      </dsp:nvSpPr>
      <dsp:spPr>
        <a:xfrm>
          <a:off x="139289" y="3027895"/>
          <a:ext cx="3675911"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3 Signatures: </a:t>
          </a:r>
        </a:p>
        <a:p>
          <a:pPr marL="0" lvl="0" indent="0" algn="l" defTabSz="711200" rtl="0">
            <a:lnSpc>
              <a:spcPct val="90000"/>
            </a:lnSpc>
            <a:spcBef>
              <a:spcPct val="0"/>
            </a:spcBef>
            <a:spcAft>
              <a:spcPts val="0"/>
            </a:spcAft>
            <a:buNone/>
          </a:pPr>
          <a:r>
            <a:rPr lang="en-US" sz="1200" b="0" i="0" kern="120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2) Witness</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kern="1200" dirty="0">
            <a:solidFill>
              <a:schemeClr val="tx2">
                <a:lumMod val="10000"/>
              </a:schemeClr>
            </a:solidFill>
            <a:latin typeface="Arial" panose="020B0604020202020204" pitchFamily="34" charset="0"/>
            <a:cs typeface="Arial" panose="020B0604020202020204" pitchFamily="34" charset="0"/>
          </a:endParaRPr>
        </a:p>
      </dsp:txBody>
      <dsp:txXfrm>
        <a:off x="163794" y="3052400"/>
        <a:ext cx="3626901" cy="787655"/>
      </dsp:txXfrm>
    </dsp:sp>
    <dsp:sp modelId="{C72CC928-D571-4816-830E-149CB4808F50}">
      <dsp:nvSpPr>
        <dsp:cNvPr id="0" name=""/>
        <dsp:cNvSpPr/>
      </dsp:nvSpPr>
      <dsp:spPr>
        <a:xfrm>
          <a:off x="152412" y="3870996"/>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3895501"/>
        <a:ext cx="3600656" cy="787655"/>
      </dsp:txXfrm>
    </dsp:sp>
    <dsp:sp modelId="{DA4FEBAE-6751-4DB9-B3B6-FD29BE9D5F58}">
      <dsp:nvSpPr>
        <dsp:cNvPr id="0" name=""/>
        <dsp:cNvSpPr/>
      </dsp:nvSpPr>
      <dsp:spPr>
        <a:xfrm>
          <a:off x="4263378" y="0"/>
          <a:ext cx="3962102" cy="51816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2">
                  <a:lumMod val="10000"/>
                </a:schemeClr>
              </a:solidFill>
              <a:latin typeface="Arial" panose="020B0604020202020204" pitchFamily="34" charset="0"/>
              <a:cs typeface="Arial" panose="020B0604020202020204" pitchFamily="34" charset="0"/>
            </a:rPr>
            <a:t>OPTIONAL</a:t>
          </a:r>
        </a:p>
      </dsp:txBody>
      <dsp:txXfrm>
        <a:off x="4263378" y="0"/>
        <a:ext cx="3962102" cy="1554480"/>
      </dsp:txXfrm>
    </dsp:sp>
    <dsp:sp modelId="{17F8EA25-F8CE-42B8-A797-171CB3F09F9E}">
      <dsp:nvSpPr>
        <dsp:cNvPr id="0" name=""/>
        <dsp:cNvSpPr/>
      </dsp:nvSpPr>
      <dsp:spPr>
        <a:xfrm>
          <a:off x="4659589" y="132632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4689404" y="1356144"/>
        <a:ext cx="3110051" cy="958346"/>
      </dsp:txXfrm>
    </dsp:sp>
    <dsp:sp modelId="{563ECEBD-7E7D-40C1-A6C7-069048E4EAE3}">
      <dsp:nvSpPr>
        <dsp:cNvPr id="0" name=""/>
        <dsp:cNvSpPr/>
      </dsp:nvSpPr>
      <dsp:spPr>
        <a:xfrm>
          <a:off x="4648209" y="236220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sp:txBody>
      <dsp:txXfrm>
        <a:off x="4678024" y="2392024"/>
        <a:ext cx="3110051" cy="958346"/>
      </dsp:txXfrm>
    </dsp:sp>
    <dsp:sp modelId="{43F3342F-2481-4D3A-A772-18C694C71150}">
      <dsp:nvSpPr>
        <dsp:cNvPr id="0" name=""/>
        <dsp:cNvSpPr/>
      </dsp:nvSpPr>
      <dsp:spPr>
        <a:xfrm>
          <a:off x="4648209" y="3352798"/>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1" i="0" u="none" strike="noStrike" kern="1200"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sp:txBody>
      <dsp:txXfrm>
        <a:off x="4678024" y="3382613"/>
        <a:ext cx="3110051" cy="958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211C087-8ABD-4F19-8E5A-897C099E8F8F}" type="datetimeFigureOut">
              <a:rPr lang="en-US" smtClean="0"/>
              <a:pPr/>
              <a:t>7/1/2021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C82F63E-8BE5-4B09-A8B7-A6DED5174E43}" type="slidenum">
              <a:rPr lang="en-US" smtClean="0"/>
              <a:pPr/>
              <a:t>‹#›</a:t>
            </a:fld>
            <a:endParaRPr lang="en-US" dirty="0"/>
          </a:p>
        </p:txBody>
      </p:sp>
    </p:spTree>
    <p:extLst>
      <p:ext uri="{BB962C8B-B14F-4D97-AF65-F5344CB8AC3E}">
        <p14:creationId xmlns:p14="http://schemas.microsoft.com/office/powerpoint/2010/main" val="385220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9110249-6035-47EA-A2DA-BC8D2EB86073}" type="datetimeFigureOut">
              <a:rPr lang="en-US" smtClean="0"/>
              <a:pPr/>
              <a:t>7/1/2021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B336719-F7C5-4612-8488-38D5BFB10510}" type="slidenum">
              <a:rPr lang="en-US" smtClean="0"/>
              <a:pPr/>
              <a:t>‹#›</a:t>
            </a:fld>
            <a:endParaRPr lang="en-US" dirty="0"/>
          </a:p>
        </p:txBody>
      </p:sp>
    </p:spTree>
    <p:extLst>
      <p:ext uri="{BB962C8B-B14F-4D97-AF65-F5344CB8AC3E}">
        <p14:creationId xmlns:p14="http://schemas.microsoft.com/office/powerpoint/2010/main" val="387789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zlqQgCBChn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sz="1900" b="1" dirty="0"/>
              <a:t>TO THE PRESENTER:</a:t>
            </a:r>
          </a:p>
          <a:p>
            <a:r>
              <a:rPr lang="en-US" baseline="0" dirty="0"/>
              <a:t>The content in these notes may be long for some slides.  We’ve done this in order to provide as much information as possible to the presenter so that even if you are not as familiar with the POLST Paradigm you will have access to adequate explanations for important aspects of POLST.</a:t>
            </a:r>
          </a:p>
          <a:p>
            <a:endParaRPr lang="en-US" baseline="0" dirty="0"/>
          </a:p>
          <a:p>
            <a:r>
              <a:rPr lang="en-US" baseline="0" dirty="0"/>
              <a:t>Be sure to always present all the information on every slide. If you do not believe a slide is appropriate for your audience, you may hide it.</a:t>
            </a:r>
          </a:p>
          <a:p>
            <a:endParaRPr lang="en-US" baseline="0" dirty="0"/>
          </a:p>
          <a:p>
            <a:r>
              <a:rPr lang="en-US" baseline="0" dirty="0"/>
              <a:t>Look for </a:t>
            </a:r>
            <a:r>
              <a:rPr lang="en-US" b="1" baseline="0" dirty="0"/>
              <a:t>***</a:t>
            </a:r>
            <a:r>
              <a:rPr lang="en-US" baseline="0" dirty="0"/>
              <a:t> to identify issues that, in our experience, are particularly challenging for clinicians to master; we recommend including the notes that are marked in this way in your spoken comments throughout your presentation.</a:t>
            </a:r>
          </a:p>
          <a:p>
            <a:endParaRPr lang="en-US" baseline="0" dirty="0"/>
          </a:p>
          <a:p>
            <a:r>
              <a:rPr lang="en-US" baseline="0" dirty="0"/>
              <a:t>Look for “</a:t>
            </a:r>
            <a:r>
              <a:rPr lang="en-US" b="1" baseline="0" dirty="0"/>
              <a:t>SUGGESTED SCRIPT</a:t>
            </a:r>
            <a:r>
              <a:rPr lang="en-US" b="0" baseline="0" dirty="0"/>
              <a:t>” where we provide ideas for what to say when presenting that slide.</a:t>
            </a:r>
          </a:p>
          <a:p>
            <a:r>
              <a:rPr lang="en-US" b="0" baseline="0" dirty="0"/>
              <a:t> </a:t>
            </a:r>
          </a:p>
          <a:p>
            <a:r>
              <a:rPr lang="en-US" b="0" baseline="0" dirty="0"/>
              <a:t>Look for “</a:t>
            </a:r>
            <a:r>
              <a:rPr lang="en-US" b="1" baseline="0" dirty="0"/>
              <a:t>SUPPLEMENTAL SCRIPT” </a:t>
            </a:r>
            <a:r>
              <a:rPr lang="en-US" b="0" baseline="0" dirty="0"/>
              <a:t>where we provide ideas for what to say </a:t>
            </a:r>
            <a:r>
              <a:rPr lang="en-US" b="0" u="sng" baseline="0" dirty="0"/>
              <a:t>in addition </a:t>
            </a:r>
            <a:r>
              <a:rPr lang="en-US" b="0" baseline="0" dirty="0"/>
              <a:t>to what it show on the slide. </a:t>
            </a:r>
          </a:p>
          <a:p>
            <a:endParaRPr lang="en-US" b="0" baseline="0" dirty="0"/>
          </a:p>
          <a:p>
            <a:r>
              <a:rPr lang="en-US" b="0" u="sng" baseline="0" dirty="0"/>
              <a:t>Be sure to always present all the information on every slide. If you do not believe a slide is appropriate for your audience, you may hide it.</a:t>
            </a: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5AF5706E-A1C9-4553-A37B-284D532BEF0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4302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942289">
              <a:defRPr/>
            </a:pPr>
            <a:r>
              <a:rPr lang="en-US" b="1" i="0" dirty="0">
                <a:latin typeface="Calibri" panose="020F0502020204030204" pitchFamily="34" charset="0"/>
              </a:rPr>
              <a:t>SUGGESTED SCRIPT:</a:t>
            </a:r>
          </a:p>
          <a:p>
            <a:pPr marL="0" lvl="1" defTabSz="942289">
              <a:defRPr/>
            </a:pPr>
            <a:r>
              <a:rPr lang="en-US" i="1" dirty="0">
                <a:latin typeface="Calibri" panose="020F0502020204030204" pitchFamily="34" charset="0"/>
              </a:rPr>
              <a:t>***The POLST decision-making process and resulting medical orders are intended for patients who are considered to be at risk for a life-threatening clinical event because they have a serious life-limiting medical condition, which may include advanced frailty. </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In order to assess whether</a:t>
            </a:r>
            <a:r>
              <a:rPr lang="en-US" i="1" baseline="0" dirty="0">
                <a:latin typeface="Calibri" panose="020F0502020204030204" pitchFamily="34" charset="0"/>
              </a:rPr>
              <a:t> a POLST conversation is appropriate for a person, clinicians should ask themselves “Would I be surprised if this person died within the next year?”  If the answer is “No, I would not be surprised” then a POLST conversation, possibly  resulting in completion of a POLST form, is appropriate.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***These persons include those with advanced illness and the frail elderly (including many persons in nursing homes who are there for custodial, </a:t>
            </a:r>
            <a:r>
              <a:rPr lang="en-US" i="1" u="sng" baseline="0" dirty="0">
                <a:latin typeface="Calibri" panose="020F0502020204030204" pitchFamily="34" charset="0"/>
              </a:rPr>
              <a:t>not rehabilitative</a:t>
            </a:r>
            <a:r>
              <a:rPr lang="en-US" i="1" baseline="0" dirty="0">
                <a:latin typeface="Calibri" panose="020F0502020204030204" pitchFamily="34" charset="0"/>
              </a:rPr>
              <a:t>, care). </a:t>
            </a:r>
          </a:p>
          <a:p>
            <a:pPr marL="0" lvl="1" defTabSz="942289">
              <a:defRPr/>
            </a:pPr>
            <a:endParaRPr lang="en-US" i="1" dirty="0">
              <a:latin typeface="Calibri" panose="020F0502020204030204" pitchFamily="34" charset="0"/>
            </a:endParaRPr>
          </a:p>
          <a:p>
            <a:pPr marL="0" lvl="1" defTabSz="942289">
              <a:defRPr/>
            </a:pPr>
            <a:r>
              <a:rPr lang="en-US" b="1" i="0" dirty="0">
                <a:latin typeface="Calibri" panose="020F0502020204030204" pitchFamily="34" charset="0"/>
              </a:rPr>
              <a:t>TO PRESENTER:</a:t>
            </a: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r>
              <a:rPr lang="en-US" b="0" i="1" dirty="0">
                <a:latin typeface="Calibri" panose="020F0502020204030204" pitchFamily="34" charset="0"/>
              </a:rPr>
              <a:t>Patients with serious life-limiting medical condition or advanced frailty:</a:t>
            </a:r>
          </a:p>
          <a:p>
            <a:pPr marL="0" lvl="1" defTabSz="942289">
              <a:defRPr/>
            </a:pPr>
            <a:r>
              <a:rPr lang="en-US" b="0" i="1" dirty="0">
                <a:latin typeface="Calibri" panose="020F0502020204030204" pitchFamily="34" charset="0"/>
              </a:rPr>
              <a:t>whose health care professional would not be surprised if they died within 1-2 years; or</a:t>
            </a:r>
          </a:p>
          <a:p>
            <a:pPr marL="0" lvl="1" defTabSz="942289">
              <a:defRPr/>
            </a:pPr>
            <a:r>
              <a:rPr lang="en-US" b="0" i="1" dirty="0">
                <a:latin typeface="Calibri" panose="020F0502020204030204" pitchFamily="34" charset="0"/>
              </a:rPr>
              <a:t>who are at an increased risk of experiencing a medical emergency based on their current medical condition and who wish to make clear their treatment preferences, including about CPR, mechanical ventilation, ICU; or</a:t>
            </a:r>
          </a:p>
          <a:p>
            <a:pPr marL="0" lvl="1" defTabSz="942289">
              <a:defRPr/>
            </a:pPr>
            <a:r>
              <a:rPr lang="en-US" b="0" i="1" dirty="0">
                <a:latin typeface="Calibri" panose="020F0502020204030204" pitchFamily="34" charset="0"/>
              </a:rPr>
              <a:t>who have had multiple unplanned hospital admissions in the last 12 months, typically coupled with increasing frailty, decreasing function, and/or progressive weight loss.</a:t>
            </a: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10</a:t>
            </a:fld>
            <a:endParaRPr lang="en-US" dirty="0">
              <a:solidFill>
                <a:prstClr val="black"/>
              </a:solidFill>
              <a:latin typeface="Calibri"/>
            </a:endParaRPr>
          </a:p>
        </p:txBody>
      </p:sp>
    </p:spTree>
    <p:extLst>
      <p:ext uri="{BB962C8B-B14F-4D97-AF65-F5344CB8AC3E}">
        <p14:creationId xmlns:p14="http://schemas.microsoft.com/office/powerpoint/2010/main" val="271193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42289">
              <a:defRPr/>
            </a:pPr>
            <a:r>
              <a:rPr lang="en-US" b="1" i="0" dirty="0">
                <a:latin typeface="Calibri" panose="020F0502020204030204" pitchFamily="34" charset="0"/>
              </a:rPr>
              <a:t>SUGGESTED SCRIPT:</a:t>
            </a:r>
          </a:p>
          <a:p>
            <a:pPr marL="0" lvl="1" defTabSz="942289">
              <a:defRPr/>
            </a:pPr>
            <a:r>
              <a:rPr lang="en-US" i="1" baseline="0" dirty="0">
                <a:latin typeface="Calibri" panose="020F0502020204030204" pitchFamily="34" charset="0"/>
              </a:rPr>
              <a:t>Most 65-year-olds are too healthy to have POLST orders.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***POLST is not intended for people with chronic, stable disability, who should not be mistaken for being at the end of life. </a:t>
            </a:r>
            <a:r>
              <a:rPr lang="en-US" i="1" dirty="0">
                <a:latin typeface="Calibri" panose="020F0502020204030204" pitchFamily="34" charset="0"/>
              </a:rPr>
              <a:t>POLST would only be appropriate for people</a:t>
            </a:r>
            <a:r>
              <a:rPr lang="en-US" i="1" baseline="0" dirty="0">
                <a:latin typeface="Calibri" panose="020F0502020204030204" pitchFamily="34" charset="0"/>
              </a:rPr>
              <a:t> with chronic disabilities if the</a:t>
            </a:r>
            <a:r>
              <a:rPr lang="en-US" i="1" dirty="0">
                <a:latin typeface="Calibri" panose="020F0502020204030204" pitchFamily="34" charset="0"/>
              </a:rPr>
              <a:t> person’s health deteriorates such that death within a year would not be unexpected.</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The form is only used when the patient is unable to communicate for themselves.</a:t>
            </a: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11</a:t>
            </a:fld>
            <a:endParaRPr lang="en-US" dirty="0">
              <a:solidFill>
                <a:prstClr val="black"/>
              </a:solidFill>
              <a:latin typeface="Calibri"/>
            </a:endParaRPr>
          </a:p>
        </p:txBody>
      </p:sp>
    </p:spTree>
    <p:extLst>
      <p:ext uri="{BB962C8B-B14F-4D97-AF65-F5344CB8AC3E}">
        <p14:creationId xmlns:p14="http://schemas.microsoft.com/office/powerpoint/2010/main" val="245686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TO THE PRESENTER:</a:t>
            </a:r>
          </a:p>
          <a:p>
            <a:r>
              <a:rPr lang="en-US" b="0" dirty="0"/>
              <a:t>Provide an overview of the table on the slide.</a:t>
            </a:r>
          </a:p>
          <a:p>
            <a:endParaRPr lang="en-US" b="1" dirty="0"/>
          </a:p>
          <a:p>
            <a:r>
              <a:rPr lang="en-US" b="1" dirty="0"/>
              <a:t>SUPPLEMENTAL SCRIPT:</a:t>
            </a:r>
          </a:p>
          <a:p>
            <a:r>
              <a:rPr lang="en-US" b="0" i="1" dirty="0"/>
              <a:t>***A decisional adult who is appropriate for POLST should have both a POLST form (actionable medical orders) and a Power of Attorney for Health Care form (appointed medical decision maker)</a:t>
            </a:r>
          </a:p>
          <a:p>
            <a:endParaRPr lang="en-US" b="1" dirty="0"/>
          </a:p>
          <a:p>
            <a:r>
              <a:rPr lang="en-US" i="1" dirty="0"/>
              <a:t>Who needs – </a:t>
            </a:r>
          </a:p>
          <a:p>
            <a:pPr marL="171450" indent="-171450">
              <a:buFont typeface="Arial" panose="020B0604020202020204" pitchFamily="34" charset="0"/>
              <a:buChar char="•"/>
            </a:pPr>
            <a:r>
              <a:rPr lang="en-US" i="1" dirty="0"/>
              <a:t>Adults of any age should be encouraged to complete a power of attorney for health care. </a:t>
            </a:r>
          </a:p>
          <a:p>
            <a:pPr marL="171450" indent="-171450">
              <a:buFont typeface="Arial" panose="020B0604020202020204" pitchFamily="34" charset="0"/>
              <a:buChar char="•"/>
            </a:pPr>
            <a:r>
              <a:rPr lang="en-US" i="1" dirty="0"/>
              <a:t>POLST is only for patients who are considered to be at risk for a life-threatening clinical event because they have a serious life-limiting medical condition, which may include advanced frailty.</a:t>
            </a:r>
          </a:p>
          <a:p>
            <a:endParaRPr lang="en-US" i="1" dirty="0"/>
          </a:p>
          <a:p>
            <a:r>
              <a:rPr lang="en-US" b="0" i="1" dirty="0"/>
              <a:t>Real-time instructions for first responders: </a:t>
            </a:r>
          </a:p>
          <a:p>
            <a:pPr marL="176679" indent="-176679">
              <a:buFont typeface="Arial" panose="020B0604020202020204" pitchFamily="34" charset="0"/>
              <a:buChar char="•"/>
            </a:pPr>
            <a:r>
              <a:rPr lang="en-US" b="0" i="1" dirty="0"/>
              <a:t>In an emergency, no matter what a person has written in an advance directive, first responders are most likely to follow the standard of care which is to do everything medically indicated to attempt to save the person’s life, including transportation to the hospital and administering any necessary life sustaining treatment. </a:t>
            </a:r>
          </a:p>
          <a:p>
            <a:pPr marL="176679" indent="-176679">
              <a:buFont typeface="Arial" panose="020B0604020202020204" pitchFamily="34" charset="0"/>
              <a:buChar char="•"/>
            </a:pPr>
            <a:r>
              <a:rPr lang="en-US" b="0" i="1" dirty="0"/>
              <a:t>But, when the person has POLST form, the orders on the form are followed by first responders, so that the person gets only the medical treatments they desire and not treatments they wish to avoid, including, if indicated, </a:t>
            </a:r>
            <a:r>
              <a:rPr lang="en-US" b="0" i="1" u="sng" dirty="0"/>
              <a:t>not</a:t>
            </a:r>
            <a:r>
              <a:rPr lang="en-US" b="0" i="1" dirty="0"/>
              <a:t> being transported to the hospital unless necessary for control of pain and other symptoms.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83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p:txBody>
      </p:sp>
      <p:sp>
        <p:nvSpPr>
          <p:cNvPr id="4" name="Slide Number Placeholder 3"/>
          <p:cNvSpPr>
            <a:spLocks noGrp="1"/>
          </p:cNvSpPr>
          <p:nvPr>
            <p:ph type="sldNum" sz="quarter" idx="5"/>
          </p:nvPr>
        </p:nvSpPr>
        <p:spPr/>
        <p:txBody>
          <a:bodyPr/>
          <a:lstStyle/>
          <a:p>
            <a:fld id="{DB336719-F7C5-4612-8488-38D5BFB10510}" type="slidenum">
              <a:rPr lang="en-US" smtClean="0"/>
              <a:pPr/>
              <a:t>13</a:t>
            </a:fld>
            <a:endParaRPr lang="en-US" dirty="0"/>
          </a:p>
        </p:txBody>
      </p:sp>
    </p:spTree>
    <p:extLst>
      <p:ext uri="{BB962C8B-B14F-4D97-AF65-F5344CB8AC3E}">
        <p14:creationId xmlns:p14="http://schemas.microsoft.com/office/powerpoint/2010/main" val="13864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01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0" dirty="0"/>
              <a:t>SUPPLEMENTAL SCRIPT:</a:t>
            </a:r>
          </a:p>
          <a:p>
            <a:r>
              <a:rPr lang="en-US" i="1" dirty="0"/>
              <a:t>The person who </a:t>
            </a:r>
            <a:r>
              <a:rPr lang="en-US" i="1" u="sng" dirty="0"/>
              <a:t>discusses</a:t>
            </a:r>
            <a:r>
              <a:rPr lang="en-US" i="1" dirty="0"/>
              <a:t> the POLST model with the client/patient does not have to be the signing practitioner. Other members of the interdisciplinary team who are appropriately prepared with the knowledge base and communication skills can have the conversation, but the person who signs the form must be the client/patient’s attending practitioner (doctor, APN, PA, non-intern patient)</a:t>
            </a:r>
          </a:p>
          <a:p>
            <a:endParaRPr lang="en-US" i="1" dirty="0"/>
          </a:p>
          <a:p>
            <a:pPr marL="0" indent="0">
              <a:buFont typeface="Arial" panose="020B0604020202020204" pitchFamily="34" charset="0"/>
              <a:buNone/>
            </a:pPr>
            <a:r>
              <a:rPr lang="en-US" i="1" dirty="0"/>
              <a:t>It is important to lay out different potential circumstances when the POLST might be used. </a:t>
            </a:r>
          </a:p>
          <a:p>
            <a:endParaRPr lang="en-US" i="1" dirty="0"/>
          </a:p>
          <a:p>
            <a:r>
              <a:rPr lang="en-US" i="1" dirty="0"/>
              <a:t>Since the POLST form has medical terms not all people understand, it is important that health care professionals share information about treatment options utilizing language and tools (e.g., videos or visuals) that help client/patients and families grasp the impact of their decisions. Then, it is the task of the health care professional to translate the individual’s goals of care, priorities, and wishes into medical orders using the language of medical professionals. Individuals should also be told that they can void and change the POLST form in the future if things change.</a:t>
            </a:r>
          </a:p>
          <a:p>
            <a:endParaRPr lang="en-US" b="1" i="1" dirty="0"/>
          </a:p>
          <a:p>
            <a:r>
              <a:rPr lang="en-US" b="1" i="0" dirty="0"/>
              <a:t>NOTES FOR COACHING A POLST CONVERSATION:</a:t>
            </a:r>
          </a:p>
          <a:p>
            <a:r>
              <a:rPr lang="en-US" b="0" i="0" dirty="0"/>
              <a:t>If appropriate to the audience, you can suggest/discuss ways to set-up the discussion with client/patients/families:</a:t>
            </a:r>
          </a:p>
          <a:p>
            <a:endParaRPr lang="en-US" b="0" i="0" dirty="0"/>
          </a:p>
          <a:p>
            <a:pPr marL="633879" lvl="1" indent="-176679">
              <a:buFont typeface="Arial" panose="020B0604020202020204" pitchFamily="34" charset="0"/>
              <a:buChar char="•"/>
            </a:pPr>
            <a:r>
              <a:rPr lang="en-US" i="1" dirty="0"/>
              <a:t>POLST is not for everybody, we are discussing it with you because…</a:t>
            </a:r>
          </a:p>
          <a:p>
            <a:pPr marL="633879" lvl="1" indent="-176679">
              <a:buFont typeface="Arial" panose="020B0604020202020204" pitchFamily="34" charset="0"/>
              <a:buChar char="•"/>
            </a:pPr>
            <a:r>
              <a:rPr lang="en-US" i="1" dirty="0"/>
              <a:t>It’s important that we know ahead of time, what your wishes are if you get really sick and there is a medical emergency where you cannot talk for yourself.</a:t>
            </a:r>
          </a:p>
          <a:p>
            <a:pPr marL="633879" lvl="1" indent="-176679">
              <a:buFont typeface="Arial" panose="020B0604020202020204" pitchFamily="34" charset="0"/>
              <a:buChar char="•"/>
            </a:pPr>
            <a:r>
              <a:rPr lang="en-US" i="1" dirty="0"/>
              <a:t>The POLST form documents in writing your wishes for your care in critical medical situations.</a:t>
            </a:r>
          </a:p>
          <a:p>
            <a:pPr marL="633879" lvl="1" indent="-176679">
              <a:buFont typeface="Arial" panose="020B0604020202020204" pitchFamily="34" charset="0"/>
              <a:buChar char="•"/>
            </a:pPr>
            <a:r>
              <a:rPr lang="en-US" i="1" dirty="0"/>
              <a:t>I want to make sure you have the knowledge to make decisions based on your current health issues.</a:t>
            </a:r>
          </a:p>
          <a:p>
            <a:pPr marL="633879" lvl="1" indent="-176679">
              <a:buFont typeface="Arial" panose="020B0604020202020204" pitchFamily="34" charset="0"/>
              <a:buChar char="•"/>
            </a:pPr>
            <a:r>
              <a:rPr lang="en-US" i="1" dirty="0"/>
              <a:t>Once the form is signed by the individual and practitioner, the form becomes a medical order. This requires all other healthcare professionals to follow the orders.</a:t>
            </a:r>
          </a:p>
          <a:p>
            <a:pPr marL="633879" lvl="1" indent="-176679">
              <a:buFont typeface="Arial" panose="020B0604020202020204" pitchFamily="34" charset="0"/>
              <a:buChar char="•"/>
            </a:pPr>
            <a:r>
              <a:rPr lang="en-US" i="1" dirty="0"/>
              <a:t>If at any time your medical situation changes, or if your wishes change, your POLST form can be changed.</a:t>
            </a:r>
          </a:p>
          <a:p>
            <a:pPr marL="176679" indent="-176679">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15</a:t>
            </a:fld>
            <a:endParaRPr lang="en-US" dirty="0"/>
          </a:p>
        </p:txBody>
      </p:sp>
    </p:spTree>
    <p:extLst>
      <p:ext uri="{BB962C8B-B14F-4D97-AF65-F5344CB8AC3E}">
        <p14:creationId xmlns:p14="http://schemas.microsoft.com/office/powerpoint/2010/main" val="265194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***To begin, the patient or their substitute decision maker and the healthcare provider discuss the patient’s goals of care considering his/her current diagnosis, prognosis, values around quality of life, concerns about the future and treatment options (including risks and benefits of each).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Review the medical facts around the patient’s current health.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The goal is to understand what the patient/SDM knows.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If their understanding is not consistent with their prognosis, alert the appropriate practitioner, so they can clarify.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2. Explore the patient’s/SDM’s experiences regarding serious illness.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complications that might occur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of how successful emergency treatments are and what complications are likely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3. Ask about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patient values most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concerns they have about the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goals of they have around quality of life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16</a:t>
            </a:fld>
            <a:endParaRPr lang="en-US"/>
          </a:p>
        </p:txBody>
      </p:sp>
    </p:spTree>
    <p:extLst>
      <p:ext uri="{BB962C8B-B14F-4D97-AF65-F5344CB8AC3E}">
        <p14:creationId xmlns:p14="http://schemas.microsoft.com/office/powerpoint/2010/main" val="164626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Non-practitioners should not be communicating information about the patient’s clinical status during a POLST conversation. If the patient or their decision maker does not have the necessary information to make a well-informed decision about treatment, that person should be referred to the attending or primary practitioner to fill in any knowledge gaps before completing a POLST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17</a:t>
            </a:fld>
            <a:endParaRPr lang="en-US"/>
          </a:p>
        </p:txBody>
      </p:sp>
    </p:spTree>
    <p:extLst>
      <p:ext uri="{BB962C8B-B14F-4D97-AF65-F5344CB8AC3E}">
        <p14:creationId xmlns:p14="http://schemas.microsoft.com/office/powerpoint/2010/main" val="370747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 – ask group why.</a:t>
            </a:r>
          </a:p>
          <a:p>
            <a:pPr marL="228600" indent="-228600">
              <a:buAutoNum type="arabicPeriod"/>
            </a:pPr>
            <a:endParaRPr lang="en-US" dirty="0"/>
          </a:p>
          <a:p>
            <a:pPr marL="228600" indent="-228600">
              <a:buAutoNum type="arabicPeriod"/>
            </a:pPr>
            <a:r>
              <a:rPr lang="en-US" dirty="0"/>
              <a:t>Yes – ask group why. </a:t>
            </a:r>
          </a:p>
          <a:p>
            <a:pPr marL="0" indent="0">
              <a:buFontTx/>
              <a:buNone/>
            </a:pPr>
            <a:r>
              <a:rPr lang="en-US" dirty="0"/>
              <a:t>Disagreement between the patient and the POAHC; Bother has a misunderstanding about the risks and benefits of CPR and intubation for the patient.</a:t>
            </a:r>
          </a:p>
          <a:p>
            <a:pPr marL="0" indent="0">
              <a:buFontTx/>
              <a:buNone/>
            </a:pPr>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18</a:t>
            </a:fld>
            <a:endParaRPr lang="en-US" dirty="0"/>
          </a:p>
        </p:txBody>
      </p:sp>
    </p:spTree>
    <p:extLst>
      <p:ext uri="{BB962C8B-B14F-4D97-AF65-F5344CB8AC3E}">
        <p14:creationId xmlns:p14="http://schemas.microsoft.com/office/powerpoint/2010/main" val="323159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19</a:t>
            </a:fld>
            <a:endParaRPr lang="en-US" dirty="0"/>
          </a:p>
        </p:txBody>
      </p:sp>
    </p:spTree>
    <p:extLst>
      <p:ext uri="{BB962C8B-B14F-4D97-AF65-F5344CB8AC3E}">
        <p14:creationId xmlns:p14="http://schemas.microsoft.com/office/powerpoint/2010/main" val="206572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aseline="0" dirty="0"/>
              <a:t>The POLST Illinois slide sets that are available on the website are locked so that we can maintain consistency of POLST IL-approved presentations. However, if you would like to create your own presentation you are welcome to reproduce contents of the slides; in that case, please do NOT use screenshots nor the official POLST logos.</a:t>
            </a:r>
          </a:p>
          <a:p>
            <a:endParaRPr lang="en-US" baseline="0" dirty="0"/>
          </a:p>
          <a:p>
            <a:r>
              <a:rPr lang="en-US" baseline="0" dirty="0"/>
              <a:t>These slides were created and are maintained by a generous group of volunteers across the state.  Thank-you for your consideration.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a:t>
            </a:fld>
            <a:endParaRPr lang="en-US" dirty="0">
              <a:solidFill>
                <a:prstClr val="black"/>
              </a:solidFill>
              <a:latin typeface="Calibri"/>
            </a:endParaRPr>
          </a:p>
        </p:txBody>
      </p:sp>
    </p:spTree>
    <p:extLst>
      <p:ext uri="{BB962C8B-B14F-4D97-AF65-F5344CB8AC3E}">
        <p14:creationId xmlns:p14="http://schemas.microsoft.com/office/powerpoint/2010/main" val="161030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832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Please review the form’s general layout. Additional details on each section are broken down over the next few slides.</a:t>
            </a:r>
          </a:p>
          <a:p>
            <a:endParaRPr lang="en-US" b="0" dirty="0"/>
          </a:p>
          <a:p>
            <a:r>
              <a:rPr lang="en-US" b="1" dirty="0"/>
              <a:t>SUGGESTED SCRIPT </a:t>
            </a:r>
          </a:p>
          <a:p>
            <a:r>
              <a:rPr lang="en-US" i="1" dirty="0"/>
              <a:t>This is the current document, revised as of 2017</a:t>
            </a:r>
          </a:p>
          <a:p>
            <a:endParaRPr lang="en-US" i="1" dirty="0"/>
          </a:p>
          <a:p>
            <a:r>
              <a:rPr lang="en-US" i="1" dirty="0"/>
              <a:t>***It is important for healthcare professionals to read a completed form CAREFULLY.  The mere existence of a form does not assume a person is DNR.  </a:t>
            </a:r>
            <a:r>
              <a:rPr lang="en-US" i="1" u="sng" dirty="0"/>
              <a:t>This form allows someone to indicate they want CPR.</a:t>
            </a:r>
            <a:r>
              <a:rPr lang="en-US" i="0" u="none" dirty="0"/>
              <a:t>  </a:t>
            </a:r>
            <a:r>
              <a:rPr lang="en-US" i="1" dirty="0"/>
              <a:t>If a form does not exist – then full treatment including CPR is the default. </a:t>
            </a:r>
            <a:r>
              <a:rPr lang="en-US" i="1" dirty="0">
                <a:solidFill>
                  <a:srgbClr val="FF0000"/>
                </a:solidFill>
              </a:rPr>
              <a:t>If the person wishes to have all life sustaining treatment/CPR, then they should seriously consider not completing a POLST form until their health status and/or preferences change.</a:t>
            </a:r>
          </a:p>
        </p:txBody>
      </p:sp>
      <p:sp>
        <p:nvSpPr>
          <p:cNvPr id="4" name="Slide Number Placeholder 3"/>
          <p:cNvSpPr>
            <a:spLocks noGrp="1"/>
          </p:cNvSpPr>
          <p:nvPr>
            <p:ph type="sldNum" sz="quarter" idx="10"/>
          </p:nvPr>
        </p:nvSpPr>
        <p:spPr/>
        <p:txBody>
          <a:bodyPr/>
          <a:lstStyle/>
          <a:p>
            <a:fld id="{DB336719-F7C5-4612-8488-38D5BFB10510}" type="slidenum">
              <a:rPr lang="en-US" smtClean="0"/>
              <a:pPr/>
              <a:t>21</a:t>
            </a:fld>
            <a:endParaRPr lang="en-US" dirty="0"/>
          </a:p>
        </p:txBody>
      </p:sp>
    </p:spTree>
    <p:extLst>
      <p:ext uri="{BB962C8B-B14F-4D97-AF65-F5344CB8AC3E}">
        <p14:creationId xmlns:p14="http://schemas.microsoft.com/office/powerpoint/2010/main" val="423543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TO THE PRESENTER:</a:t>
            </a:r>
          </a:p>
          <a:p>
            <a:pPr defTabSz="942289">
              <a:defRPr/>
            </a:pPr>
            <a:r>
              <a:rPr lang="en-US" dirty="0"/>
              <a:t>Review this slide as the general outline of decision categories</a:t>
            </a:r>
            <a:r>
              <a:rPr lang="en-US" baseline="0" dirty="0"/>
              <a:t> in the IDPH POLST form</a:t>
            </a:r>
          </a:p>
          <a:p>
            <a:endParaRPr lang="en-US" dirty="0"/>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22</a:t>
            </a:fld>
            <a:endParaRPr lang="en-US" dirty="0">
              <a:solidFill>
                <a:prstClr val="black"/>
              </a:solidFill>
              <a:latin typeface="Calibri"/>
            </a:endParaRPr>
          </a:p>
        </p:txBody>
      </p:sp>
    </p:spTree>
    <p:extLst>
      <p:ext uri="{BB962C8B-B14F-4D97-AF65-F5344CB8AC3E}">
        <p14:creationId xmlns:p14="http://schemas.microsoft.com/office/powerpoint/2010/main" val="1863176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SUGGESTED 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SECTION A describes what the patient wishes to happen if they are found to have </a:t>
            </a:r>
            <a:r>
              <a:rPr kumimoji="0" lang="en-US" sz="1200" b="0" i="1" u="sng" strike="noStrike" kern="1200" cap="none" spc="0" normalizeH="0" baseline="0" noProof="0" dirty="0">
                <a:ln>
                  <a:noFill/>
                </a:ln>
                <a:solidFill>
                  <a:prstClr val="black"/>
                </a:solidFill>
                <a:effectLst/>
                <a:uLnTx/>
                <a:uFillTx/>
                <a:latin typeface="Calibri"/>
                <a:ea typeface="+mn-ea"/>
                <a:cs typeface="+mn-cs"/>
              </a:rPr>
              <a:t>NO pulse and NOT breathing.</a:t>
            </a:r>
            <a:r>
              <a:rPr kumimoji="0" lang="en-US" sz="1200" b="0" i="1" u="none" strike="noStrike" kern="1200" cap="none" spc="0" normalizeH="0" baseline="0" noProof="0" dirty="0">
                <a:ln>
                  <a:noFill/>
                </a:ln>
                <a:solidFill>
                  <a:prstClr val="black"/>
                </a:solidFill>
                <a:effectLst/>
                <a:uLnTx/>
                <a:uFillTx/>
                <a:latin typeface="Calibri"/>
                <a:ea typeface="+mn-ea"/>
                <a:cs typeface="+mn-cs"/>
              </a:rPr>
              <a:t> In other words, death has essentially occurred, and providers would need to attempt resuscitation for the patient to have a chance of surviving. The person should be clear that this section </a:t>
            </a:r>
            <a:r>
              <a:rPr kumimoji="0" lang="en-US" sz="1200" b="0" i="1" u="sng" strike="noStrike" kern="1200" cap="none" spc="0" normalizeH="0" baseline="0" noProof="0" dirty="0">
                <a:ln>
                  <a:noFill/>
                </a:ln>
                <a:solidFill>
                  <a:prstClr val="black"/>
                </a:solidFill>
                <a:effectLst/>
                <a:uLnTx/>
                <a:uFillTx/>
                <a:latin typeface="Calibri"/>
                <a:ea typeface="+mn-ea"/>
                <a:cs typeface="+mn-cs"/>
              </a:rPr>
              <a:t>only</a:t>
            </a:r>
            <a:r>
              <a:rPr kumimoji="0" lang="en-US" sz="1200" b="0" i="1" u="none" strike="noStrike" kern="1200" cap="none" spc="0" normalizeH="0" baseline="0" noProof="0" dirty="0">
                <a:ln>
                  <a:noFill/>
                </a:ln>
                <a:solidFill>
                  <a:prstClr val="black"/>
                </a:solidFill>
                <a:effectLst/>
                <a:uLnTx/>
                <a:uFillTx/>
                <a:latin typeface="Calibri"/>
                <a:ea typeface="+mn-ea"/>
                <a:cs typeface="+mn-cs"/>
              </a:rPr>
              <a:t> comes into play when the patient has essentially died. All other situations will be covered in another part of the form.</a:t>
            </a:r>
          </a:p>
          <a:p>
            <a:endParaRPr lang="en-US" b="1" dirty="0"/>
          </a:p>
          <a:p>
            <a:endParaRPr lang="en-US" b="1" dirty="0"/>
          </a:p>
          <a:p>
            <a:r>
              <a:rPr lang="en-US" b="1" dirty="0"/>
              <a:t>NOTES FOR COACHING A POLST CONVERSATION:</a:t>
            </a:r>
          </a:p>
          <a:p>
            <a:r>
              <a:rPr lang="en-US" dirty="0"/>
              <a:t>If appropriate to the audience, suggest/discuss ways to explain section A:</a:t>
            </a:r>
          </a:p>
          <a:p>
            <a:endParaRPr lang="en-US" u="sng" dirty="0"/>
          </a:p>
          <a:p>
            <a:r>
              <a:rPr lang="en-US" i="1" dirty="0"/>
              <a:t>This section of the form allows you to document what you/the patient will want if your/the patient’s heart completely stops, you/the patient are/is not breathing and have/has in effect, died a natural death. In that situation, a medical procedure called Cardiopulmonary Resuscitation (CPR) can be tried to restart your/the patient’s heart. Unfortunately, CPR is not as successful as most people think, especially for people who are weaker and sicker. In this situation, CPR works a small amount of the time. If your/the patient’s heart is restarted by CPR, it normally requires being in the Intensive Care Unit. There is also the possibility that CPR may cause serious side effects, and it will not cure the original medical problem. </a:t>
            </a:r>
          </a:p>
          <a:p>
            <a:endParaRPr lang="en-US" b="1" dirty="0"/>
          </a:p>
          <a:p>
            <a:r>
              <a:rPr lang="en-US" i="1" dirty="0"/>
              <a:t>Do you have any questions?</a:t>
            </a:r>
          </a:p>
          <a:p>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CPR is desired – Mark “Attempt Resuscitation/CPR” in section A. Go to section B. </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DNR is desired – Mark “Do Not Attempt Resuscitation/DNR” in section A. Go to section B.</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83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 THE PRESENTER:</a:t>
            </a:r>
          </a:p>
          <a:p>
            <a:r>
              <a:rPr lang="en-US" b="0" dirty="0"/>
              <a:t>Please confirm that participants questions are answered on this issue. A person cannot choose “Attempt CPR” in section A and then choose “Do Not Intubate” in Section B. </a:t>
            </a:r>
          </a:p>
          <a:p>
            <a:endParaRPr lang="en-US" b="1" dirty="0"/>
          </a:p>
          <a:p>
            <a:r>
              <a:rPr lang="en-US" b="1" dirty="0"/>
              <a:t>SUGGESTED SCRIPT:</a:t>
            </a:r>
          </a:p>
          <a:p>
            <a:r>
              <a:rPr lang="en-US" b="0" i="1" dirty="0"/>
              <a:t>***A common mistake in completing the POLST form is when a practitioner and their patient selects Yes to CPR in Section A, but does not select Full Treatment in Section B.</a:t>
            </a:r>
          </a:p>
          <a:p>
            <a:endParaRPr lang="en-US" b="0" i="1" dirty="0"/>
          </a:p>
          <a:p>
            <a:r>
              <a:rPr lang="en-US" b="0" i="1" dirty="0"/>
              <a:t>This combination is NOT COMPATIBLE. </a:t>
            </a:r>
          </a:p>
          <a:p>
            <a:endParaRPr lang="en-US" b="0" i="1" dirty="0"/>
          </a:p>
          <a:p>
            <a:r>
              <a:rPr lang="en-US" b="0" i="1" dirty="0"/>
              <a:t>A person who wants all possible treatment if they have died (no pulse or heartbeat) would also want all possible treatment before they have died. In other words, a person would not want to WAIT until they had died to receive full treatment. That would not make sense.</a:t>
            </a:r>
          </a:p>
          <a:p>
            <a:endParaRPr lang="en-US" b="0" i="1" dirty="0"/>
          </a:p>
          <a:p>
            <a:r>
              <a:rPr lang="en-US" b="0" i="1" dirty="0"/>
              <a:t>Therefore, if “Yes to CPR” is selected in Section A, then “Full Treatment” must be selected in Section B. A person cannot choose “Attempt CPR” in section A and then choose “Do Not Intubate” in Section B. </a:t>
            </a:r>
          </a:p>
          <a:p>
            <a:endParaRPr lang="en-US" b="0" i="1" dirty="0"/>
          </a:p>
          <a:p>
            <a:r>
              <a:rPr lang="en-US" b="0" i="1" dirty="0"/>
              <a:t>If “DNR; No to CPR” is selected in Section A, then any choice can be selected in Section B.</a:t>
            </a:r>
          </a:p>
          <a:p>
            <a:endParaRPr lang="en-US" b="0" i="1" dirty="0"/>
          </a:p>
          <a:p>
            <a:endParaRPr lang="en-US" b="0" dirty="0"/>
          </a:p>
        </p:txBody>
      </p:sp>
      <p:sp>
        <p:nvSpPr>
          <p:cNvPr id="4" name="Slide Number Placeholder 3"/>
          <p:cNvSpPr>
            <a:spLocks noGrp="1"/>
          </p:cNvSpPr>
          <p:nvPr>
            <p:ph type="sldNum" sz="quarter" idx="10"/>
          </p:nvPr>
        </p:nvSpPr>
        <p:spPr/>
        <p:txBody>
          <a:bodyPr/>
          <a:lstStyle/>
          <a:p>
            <a:pPr defTabSz="942289">
              <a:defRPr/>
            </a:pPr>
            <a:fld id="{5AF5706E-A1C9-4553-A37B-284D532BEF04}" type="slidenum">
              <a:rPr lang="en-US">
                <a:solidFill>
                  <a:prstClr val="black"/>
                </a:solidFill>
                <a:latin typeface="Calibri"/>
              </a:rPr>
              <a:pPr defTabSz="942289">
                <a:defRPr/>
              </a:pPr>
              <a:t>24</a:t>
            </a:fld>
            <a:endParaRPr lang="en-US" dirty="0">
              <a:solidFill>
                <a:prstClr val="black"/>
              </a:solidFill>
              <a:latin typeface="Calibri"/>
            </a:endParaRPr>
          </a:p>
        </p:txBody>
      </p:sp>
    </p:spTree>
    <p:extLst>
      <p:ext uri="{BB962C8B-B14F-4D97-AF65-F5344CB8AC3E}">
        <p14:creationId xmlns:p14="http://schemas.microsoft.com/office/powerpoint/2010/main" val="338079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SUGGESTED SCRIPT:</a:t>
            </a:r>
          </a:p>
          <a:p>
            <a:pPr defTabSz="942289">
              <a:defRPr/>
            </a:pPr>
            <a:r>
              <a:rPr lang="en-US" i="1" dirty="0"/>
              <a:t>*** Section B applies in medical emergencies ASIDE FROM CARDIAC ARREST sometimes called a PREARREST EMERGENCY.  These are situations when there is a heartbeat and breathing, but one, the other or both are deteriorating. </a:t>
            </a:r>
            <a:r>
              <a:rPr lang="en-US" b="0" i="1" dirty="0">
                <a:solidFill>
                  <a:srgbClr val="222222"/>
                </a:solidFill>
                <a:effectLst/>
                <a:latin typeface="Arial" panose="020B0604020202020204" pitchFamily="34" charset="0"/>
              </a:rPr>
              <a:t>These situations could lead to cardiac arrest if not responded to medically. </a:t>
            </a:r>
            <a:r>
              <a:rPr lang="en-US" i="1" dirty="0"/>
              <a:t>The question in these circumstances is not whether the patient wants to be resuscitated, but rather what level of treatment or what medical interventions the patient wants—or does not want. </a:t>
            </a:r>
          </a:p>
          <a:p>
            <a:pPr defTabSz="942289">
              <a:defRPr/>
            </a:pPr>
            <a:endParaRPr lang="en-US" i="1" dirty="0"/>
          </a:p>
          <a:p>
            <a:pPr defTabSz="942289">
              <a:defRPr/>
            </a:pPr>
            <a:r>
              <a:rPr lang="en-US" i="1" dirty="0"/>
              <a:t>We will go into more specifics on the next slide.</a:t>
            </a:r>
          </a:p>
          <a:p>
            <a:pPr defTabSz="996094">
              <a:defRPr/>
            </a:pPr>
            <a:endParaRPr lang="en-US" b="0" dirty="0">
              <a:latin typeface="Arial" charset="0"/>
            </a:endParaRPr>
          </a:p>
          <a:p>
            <a:pPr defTabSz="942289">
              <a:defRPr/>
            </a:pPr>
            <a:r>
              <a:rPr lang="en-US" b="1" dirty="0">
                <a:solidFill>
                  <a:prstClr val="black"/>
                </a:solidFill>
              </a:rPr>
              <a:t>TO THE PRESENTER:</a:t>
            </a:r>
          </a:p>
          <a:p>
            <a:pPr defTabSz="942289">
              <a:defRPr/>
            </a:pPr>
            <a:r>
              <a:rPr lang="en-US" dirty="0">
                <a:solidFill>
                  <a:prstClr val="black"/>
                </a:solidFill>
              </a:rPr>
              <a:t>If appropriate to the audience, suggest/discuss ways to introduce section B:</a:t>
            </a:r>
          </a:p>
          <a:p>
            <a:pPr defTabSz="996094">
              <a:defRPr/>
            </a:pPr>
            <a:endParaRPr lang="en-US" b="1" dirty="0">
              <a:latin typeface="Arial" charset="0"/>
            </a:endParaRPr>
          </a:p>
          <a:p>
            <a:pPr marL="176679" indent="-176679" defTabSz="996094">
              <a:buFont typeface="Arial" panose="020B0604020202020204" pitchFamily="34" charset="0"/>
              <a:buChar char="•"/>
              <a:defRPr/>
            </a:pPr>
            <a:r>
              <a:rPr lang="en-US" b="0" i="1" dirty="0">
                <a:latin typeface="Arial" charset="0"/>
              </a:rPr>
              <a:t>In a situation when you/the patient are critically ill and not able to communicate, but </a:t>
            </a:r>
            <a:r>
              <a:rPr lang="en-US" b="0" i="1" u="sng" dirty="0">
                <a:latin typeface="Arial" charset="0"/>
              </a:rPr>
              <a:t>you have a pulse or are breathing</a:t>
            </a:r>
            <a:r>
              <a:rPr lang="en-US" b="0" i="1" dirty="0">
                <a:latin typeface="Arial" charset="0"/>
              </a:rPr>
              <a:t>, then medical professionals would look at Section B on a POLST form.</a:t>
            </a:r>
          </a:p>
          <a:p>
            <a:pPr marL="176679" indent="-176679" defTabSz="996094">
              <a:buFont typeface="Arial" panose="020B0604020202020204" pitchFamily="34" charset="0"/>
              <a:buChar char="•"/>
              <a:defRPr/>
            </a:pPr>
            <a:r>
              <a:rPr lang="en-US" b="0" i="1" dirty="0">
                <a:latin typeface="Arial" charset="0"/>
              </a:rPr>
              <a:t>Section B is very important—it is the heart of POLST. </a:t>
            </a:r>
          </a:p>
          <a:p>
            <a:pPr marL="176679" indent="-176679" defTabSz="996094">
              <a:buFont typeface="Arial" panose="020B0604020202020204" pitchFamily="34" charset="0"/>
              <a:buChar char="•"/>
              <a:defRPr/>
            </a:pPr>
            <a:r>
              <a:rPr lang="en-US" b="0" i="1" dirty="0">
                <a:latin typeface="Arial" charset="0"/>
              </a:rPr>
              <a:t>People who want to be DNR in Section A, choose all different options in Section B, so we need to discuss what you/the patient would want in this situation.</a:t>
            </a:r>
            <a:endParaRPr lang="en-US" b="1" i="1" dirty="0">
              <a:latin typeface="Arial" charset="0"/>
            </a:endParaRPr>
          </a:p>
          <a:p>
            <a:pPr defTabSz="996094">
              <a:defRPr/>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285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4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***Reiterate - </a:t>
            </a:r>
            <a:r>
              <a:rPr lang="en-US" b="1" i="1" dirty="0">
                <a:solidFill>
                  <a:prstClr val="black"/>
                </a:solidFill>
                <a:latin typeface="Arial" charset="0"/>
              </a:rPr>
              <a:t>It is very important to understand that Sections A &amp; B are used in different situations</a:t>
            </a:r>
            <a:r>
              <a:rPr lang="en-US" i="1" dirty="0">
                <a:solidFill>
                  <a:prstClr val="black"/>
                </a:solidFill>
                <a:latin typeface="Arial" charset="0"/>
              </a:rPr>
              <a:t>, so DNR in Section A </a:t>
            </a:r>
            <a:r>
              <a:rPr lang="en-US" i="1" u="sng" dirty="0">
                <a:solidFill>
                  <a:prstClr val="black"/>
                </a:solidFill>
                <a:latin typeface="Arial" charset="0"/>
              </a:rPr>
              <a:t>does not </a:t>
            </a:r>
            <a:r>
              <a:rPr lang="en-US" i="1" dirty="0">
                <a:solidFill>
                  <a:prstClr val="black"/>
                </a:solidFill>
                <a:latin typeface="Arial" charset="0"/>
              </a:rPr>
              <a:t>determine care when a person is critically ill </a:t>
            </a:r>
            <a:r>
              <a:rPr lang="en-US" i="1" u="sng" dirty="0">
                <a:solidFill>
                  <a:prstClr val="black"/>
                </a:solidFill>
                <a:latin typeface="Arial" charset="0"/>
              </a:rPr>
              <a:t>but with a pulse and/or is breathing</a:t>
            </a:r>
            <a:r>
              <a:rPr lang="en-US" i="1" dirty="0">
                <a:solidFill>
                  <a:prstClr val="black"/>
                </a:solidFill>
                <a:latin typeface="Arial" charset="0"/>
              </a:rPr>
              <a:t>. In these medical emergencies, first responders will follow the orders in Section B.</a:t>
            </a:r>
          </a:p>
          <a:p>
            <a:pPr defTabSz="996094">
              <a:defRPr/>
            </a:pPr>
            <a:endParaRPr lang="en-US" i="1" dirty="0">
              <a:solidFill>
                <a:prstClr val="black"/>
              </a:solidFill>
              <a:latin typeface="Arial" charset="0"/>
            </a:endParaRPr>
          </a:p>
          <a:p>
            <a:pPr defTabSz="996094">
              <a:defRPr/>
            </a:pPr>
            <a:r>
              <a:rPr lang="en-US" i="1" dirty="0">
                <a:solidFill>
                  <a:prstClr val="black"/>
                </a:solidFill>
                <a:latin typeface="Arial" charset="0"/>
              </a:rPr>
              <a:t>SECTION B: </a:t>
            </a:r>
            <a:r>
              <a:rPr lang="en-US" i="1" dirty="0">
                <a:solidFill>
                  <a:srgbClr val="000000"/>
                </a:solidFill>
                <a:latin typeface="Trebuchet MS" panose="020B0603020202020204" pitchFamily="34" charset="0"/>
              </a:rPr>
              <a:t>Full Treatment - includes all medically indicated treatments for sustaining life including intubation, ventilation, cardioconversion, dialysis, surgery, etc. This will almost always mean transferring the patient to the hospital and providing care in the ICU if needed. </a:t>
            </a:r>
          </a:p>
          <a:p>
            <a:pPr defTabSz="996094">
              <a:defRPr/>
            </a:pPr>
            <a:endParaRPr lang="en-US" i="1" u="sng" dirty="0">
              <a:solidFill>
                <a:srgbClr val="000000"/>
              </a:solidFill>
              <a:latin typeface="Trebuchet MS" panose="020B0603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i="1" dirty="0">
                <a:solidFill>
                  <a:srgbClr val="171717"/>
                </a:solidFill>
                <a:latin typeface="Arial" charset="0"/>
                <a:cs typeface="Arial" charset="0"/>
              </a:rPr>
              <a:t>Here is an example -the same patient who chooses DNR in Section A, may also believe that if they are choking or having a severe asthma attack and are in need of an in-line neb or an advanced airway that would save their life and preserve their neurologic</a:t>
            </a:r>
            <a:r>
              <a:rPr lang="en-US" i="1" baseline="0" dirty="0">
                <a:solidFill>
                  <a:srgbClr val="171717"/>
                </a:solidFill>
                <a:latin typeface="Arial" charset="0"/>
                <a:cs typeface="Arial" charset="0"/>
              </a:rPr>
              <a:t> function</a:t>
            </a:r>
            <a:r>
              <a:rPr lang="en-US" i="1" dirty="0">
                <a:solidFill>
                  <a:srgbClr val="171717"/>
                </a:solidFill>
                <a:latin typeface="Arial" charset="0"/>
                <a:cs typeface="Arial" charset="0"/>
              </a:rPr>
              <a:t>, they may choose Full Treatment in Section B. </a:t>
            </a:r>
            <a:r>
              <a:rPr lang="en-US" sz="1200" i="1" kern="1200" dirty="0">
                <a:solidFill>
                  <a:schemeClr val="tx1"/>
                </a:solidFill>
                <a:effectLst/>
                <a:latin typeface="+mn-lt"/>
                <a:ea typeface="+mn-ea"/>
                <a:cs typeface="+mn-cs"/>
              </a:rPr>
              <a:t>In Section B, Full Treatment is not meant to also apply to cardiac arrest management.  </a:t>
            </a:r>
          </a:p>
          <a:p>
            <a:pPr eaLnBrk="1" hangingPunct="1">
              <a:spcBef>
                <a:spcPct val="0"/>
              </a:spcBef>
            </a:pPr>
            <a:endParaRPr lang="en-US" i="1" dirty="0">
              <a:solidFill>
                <a:srgbClr val="171717"/>
              </a:solidFill>
              <a:latin typeface="Arial" charset="0"/>
              <a:cs typeface="Arial" charset="0"/>
            </a:endParaRPr>
          </a:p>
          <a:p>
            <a:r>
              <a:rPr lang="en-US" sz="1200" i="1" kern="1200" dirty="0">
                <a:solidFill>
                  <a:schemeClr val="tx1"/>
                </a:solidFill>
                <a:effectLst/>
                <a:latin typeface="+mn-lt"/>
                <a:ea typeface="+mn-ea"/>
                <a:cs typeface="+mn-cs"/>
              </a:rPr>
              <a:t>Another example: let’s say someone has pneumonia and develops septic shock.  They are willing to have all medical treatment aimed at reversing these processes.  But given their severe, inoperable CAD, they understand that, should they have a cardiac arrest, even as a result of the sepsis, their prognosis for recovery significantly lowers.  So they would like to try antibiotics, pressors, be in the ICU, on a vent if necessary, but would not want ACLS should their heart stop.  That would be a situation where they would mark No CPR in section A and Full Treatment in Section B.</a:t>
            </a:r>
          </a:p>
          <a:p>
            <a:pPr marL="0" indent="0" defTabSz="942289">
              <a:buFontTx/>
              <a:buNone/>
              <a:defRPr/>
            </a:pPr>
            <a:endParaRPr lang="en-US" i="1" u="sng"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sng" dirty="0">
                <a:solidFill>
                  <a:srgbClr val="000000"/>
                </a:solidFill>
                <a:latin typeface="Trebuchet MS" panose="020B0603020202020204" pitchFamily="34" charset="0"/>
              </a:rPr>
              <a:t>Please note, if a person chooses Attempt Resuscitation/CPR in section A, then the practitioner must mark – “Full Treatment” in Section B. </a:t>
            </a:r>
            <a:r>
              <a:rPr lang="en-US" i="1" u="none" dirty="0">
                <a:solidFill>
                  <a:srgbClr val="000000"/>
                </a:solidFill>
                <a:latin typeface="Trebuchet MS" panose="020B0603020202020204" pitchFamily="34" charset="0"/>
              </a:rPr>
              <a:t>To understand this, think about a person close to death who want CPR, you would not wait until after they died to try to save their life – you would give them all indicated treatments right away.</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i="1" u="none"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none" dirty="0">
                <a:solidFill>
                  <a:srgbClr val="000000"/>
                </a:solidFill>
                <a:latin typeface="Trebuchet MS" panose="020B0603020202020204" pitchFamily="34" charset="0"/>
              </a:rPr>
              <a:t>Do you have any questions?</a:t>
            </a:r>
            <a:endParaRPr lang="en-US" i="1" u="sng" dirty="0">
              <a:solidFill>
                <a:srgbClr val="000000"/>
              </a:solidFill>
              <a:latin typeface="Trebuchet MS" panose="020B0603020202020204" pitchFamily="34" charset="0"/>
            </a:endParaRPr>
          </a:p>
          <a:p>
            <a:pPr defTabSz="942289">
              <a:defRPr/>
            </a:pPr>
            <a:endParaRPr lang="en-US" dirty="0"/>
          </a:p>
          <a:p>
            <a:pPr defTabSz="942289">
              <a:defRPr/>
            </a:pPr>
            <a:r>
              <a:rPr lang="en-US" b="1" dirty="0"/>
              <a:t>NOTES FOR COACHING A POLST CONVERSATION:</a:t>
            </a:r>
          </a:p>
          <a:p>
            <a:pPr defTabSz="942289">
              <a:defRPr/>
            </a:pPr>
            <a:r>
              <a:rPr lang="en-US" b="0" dirty="0"/>
              <a:t>If appropriate to the audience, suggest/discuss ways to explain “Full Treatment”:</a:t>
            </a:r>
          </a:p>
          <a:p>
            <a:pPr defTabSz="942289">
              <a:defRPr/>
            </a:pPr>
            <a:endParaRPr lang="en-US" b="0" dirty="0"/>
          </a:p>
          <a:p>
            <a:pPr defTabSz="942289">
              <a:defRPr/>
            </a:pPr>
            <a:r>
              <a:rPr lang="en-US" b="0" u="sng" dirty="0"/>
              <a:t>If yes to CPR in Section A  – </a:t>
            </a:r>
          </a:p>
          <a:p>
            <a:pPr defTabSz="942289">
              <a:defRPr/>
            </a:pPr>
            <a:r>
              <a:rPr lang="en-US" b="0" i="1" dirty="0"/>
              <a:t>Since you have chosen to have emergency medical professionals attempt to resuscitate you/the patient by giving CPR when there is no pulse or breathing, then it follows that you also want full treatment if your/the patient’s heart has not stopped beating, no matter how critical your/the patient’s condition. Does this make sense?</a:t>
            </a:r>
          </a:p>
          <a:p>
            <a:pPr defTabSz="942289">
              <a:defRPr/>
            </a:pPr>
            <a:endParaRPr lang="en-US" b="0" dirty="0"/>
          </a:p>
          <a:p>
            <a:pPr defTabSz="942289">
              <a:defRPr/>
            </a:pPr>
            <a:r>
              <a:rPr lang="en-US" b="0" i="1" dirty="0"/>
              <a:t>If CPR did get your heart beating again, it is nearly guaranteed that you will be in the ICU on a ventilator for at least a short while. After that, if you did not show improvement and your doctor thought your chances of getting better were poor, would you still want to be kept alive on the ventilator? </a:t>
            </a:r>
          </a:p>
          <a:p>
            <a:pPr defTabSz="942289">
              <a:defRPr/>
            </a:pPr>
            <a:endParaRPr lang="en-US" b="0" dirty="0"/>
          </a:p>
          <a:p>
            <a:pPr defTabSz="942289">
              <a:defRPr/>
            </a:pPr>
            <a:r>
              <a:rPr lang="en-US" b="0" dirty="0"/>
              <a:t>	If Yes – Mark “Full Treatment” in section B. Go to section C. </a:t>
            </a:r>
          </a:p>
          <a:p>
            <a:pPr defTabSz="942289">
              <a:defRPr/>
            </a:pPr>
            <a:endParaRPr lang="en-US" b="0" dirty="0"/>
          </a:p>
          <a:p>
            <a:pPr defTabSz="942289">
              <a:defRPr/>
            </a:pPr>
            <a:r>
              <a:rPr lang="en-US" b="0" dirty="0"/>
              <a:t>	If No – Ask:</a:t>
            </a:r>
          </a:p>
          <a:p>
            <a:pPr defTabSz="942289">
              <a:defRPr/>
            </a:pPr>
            <a:r>
              <a:rPr lang="en-US" b="0" dirty="0"/>
              <a:t>	</a:t>
            </a:r>
            <a:r>
              <a:rPr lang="en-US" b="0" i="1" dirty="0"/>
              <a:t>If your doctor does not think you/the patient are/is going to make a good recovery, we can write in Additional 	Orders – “Trial 	period to meet my goals.” Does that make sense?</a:t>
            </a:r>
          </a:p>
          <a:p>
            <a:pPr defTabSz="942289">
              <a:defRPr/>
            </a:pPr>
            <a:endParaRPr lang="en-US" b="0" i="1" dirty="0"/>
          </a:p>
          <a:p>
            <a:pPr defTabSz="942289">
              <a:defRPr/>
            </a:pPr>
            <a:r>
              <a:rPr lang="en-US" b="0" dirty="0"/>
              <a:t>	Mark “Full Treatment” in Section B and c</a:t>
            </a:r>
            <a:r>
              <a:rPr lang="en-US" b="0" i="0" dirty="0"/>
              <a:t>omplete the optional additional orders section.</a:t>
            </a:r>
          </a:p>
          <a:p>
            <a:pPr defTabSz="942289">
              <a:defRPr/>
            </a:pPr>
            <a:endParaRPr lang="en-US" b="0" i="0" dirty="0"/>
          </a:p>
          <a:p>
            <a:pPr defTabSz="942289">
              <a:defRPr/>
            </a:pPr>
            <a:r>
              <a:rPr lang="en-US" b="0" u="sng" dirty="0"/>
              <a:t>If NO CPR in Section A:</a:t>
            </a:r>
          </a:p>
          <a:p>
            <a:pPr defTabSz="942289">
              <a:defRPr/>
            </a:pPr>
            <a:r>
              <a:rPr lang="en-US" b="0" dirty="0"/>
              <a:t>It is important to understand each person’s goals and wishes to determine the best option in section B.</a:t>
            </a:r>
          </a:p>
          <a:p>
            <a:pPr defTabSz="942289">
              <a:defRPr/>
            </a:pPr>
            <a:endParaRPr lang="en-US" b="0" dirty="0"/>
          </a:p>
          <a:p>
            <a:pPr defTabSz="942289">
              <a:defRPr/>
            </a:pPr>
            <a:r>
              <a:rPr lang="en-US" b="0" i="1" dirty="0"/>
              <a:t>As your/the patient’s illness progresses, it is possible you/the patient may have critical health problems. If you/the patient got so sick that you/the patient were struggling to breathe, you/the patient might need to be put on a ventilator, which is a machine that will helps the lungs. The ventilator is not comfortable and will prevent you/the patient from communicating with people. Also, you/the patient would need to be in the intensive care unit of the hospital.</a:t>
            </a:r>
          </a:p>
          <a:p>
            <a:pPr defTabSz="942289">
              <a:defRPr/>
            </a:pPr>
            <a:endParaRPr lang="en-US" b="0" i="1" dirty="0"/>
          </a:p>
          <a:p>
            <a:pPr defTabSz="942289">
              <a:defRPr/>
            </a:pPr>
            <a:r>
              <a:rPr lang="en-US" b="0" i="1" dirty="0"/>
              <a:t>If you/the patient were that sick, would you/they want to go to the hospital and be placed on the ventilator?</a:t>
            </a:r>
          </a:p>
          <a:p>
            <a:pPr defTabSz="942289">
              <a:defRPr/>
            </a:pPr>
            <a:endParaRPr lang="en-US" b="0" dirty="0"/>
          </a:p>
          <a:p>
            <a:pPr defTabSz="942289">
              <a:defRPr/>
            </a:pPr>
            <a:r>
              <a:rPr lang="en-US" b="0" dirty="0"/>
              <a:t>	If YES to Ventilator in Sec. B: Mark - Full Treatment, and continue:</a:t>
            </a:r>
          </a:p>
          <a:p>
            <a:pPr defTabSz="942289">
              <a:defRPr/>
            </a:pPr>
            <a:endParaRPr lang="en-US" b="0" dirty="0"/>
          </a:p>
          <a:p>
            <a:pPr defTabSz="942289">
              <a:defRPr/>
            </a:pPr>
            <a:r>
              <a:rPr lang="en-US" b="0" i="1" dirty="0"/>
              <a:t>	If you/the patient are/is on the ventilator and not improving, and the doctor thinks your/their chances of getting 	better are very small, would you/the patient want to be kept alive on the ventilator for long time?</a:t>
            </a:r>
          </a:p>
          <a:p>
            <a:pPr defTabSz="942289">
              <a:defRPr/>
            </a:pPr>
            <a:endParaRPr lang="en-US" b="0" dirty="0"/>
          </a:p>
          <a:p>
            <a:pPr defTabSz="942289">
              <a:defRPr/>
            </a:pPr>
            <a:r>
              <a:rPr lang="en-US" b="0" dirty="0"/>
              <a:t>	IF YES – do nothing else in section B. Go to section C.</a:t>
            </a:r>
          </a:p>
          <a:p>
            <a:pPr defTabSz="942289">
              <a:defRPr/>
            </a:pPr>
            <a:endParaRPr lang="en-US" b="0" dirty="0"/>
          </a:p>
          <a:p>
            <a:pPr defTabSz="942289">
              <a:defRPr/>
            </a:pPr>
            <a:r>
              <a:rPr lang="en-US" b="0" dirty="0"/>
              <a:t>	IF NO – Add:</a:t>
            </a:r>
          </a:p>
          <a:p>
            <a:pPr defTabSz="942289">
              <a:defRPr/>
            </a:pPr>
            <a:r>
              <a:rPr lang="en-US" b="0" dirty="0"/>
              <a:t>	</a:t>
            </a:r>
            <a:r>
              <a:rPr lang="en-US" b="0" i="1" dirty="0"/>
              <a:t>If your doctor does not think you are going to make a good recovery, we can write in Additional Orders – “Trial 	period to meet your goals. Does that make sense? </a:t>
            </a:r>
          </a:p>
          <a:p>
            <a:pPr defTabSz="942289">
              <a:defRPr/>
            </a:pPr>
            <a:endParaRPr lang="en-US" b="0" i="1" dirty="0"/>
          </a:p>
          <a:p>
            <a:pPr defTabSz="942289">
              <a:defRPr/>
            </a:pPr>
            <a:r>
              <a:rPr lang="en-US" b="0" i="1" dirty="0"/>
              <a:t>	</a:t>
            </a:r>
            <a:r>
              <a:rPr lang="en-US" b="0" i="0" dirty="0"/>
              <a:t>Complete the optional additional orders section.</a:t>
            </a:r>
          </a:p>
          <a:p>
            <a:pPr defTabSz="942289">
              <a:defRPr/>
            </a:pPr>
            <a:endParaRPr lang="en-US" b="0" i="1" dirty="0"/>
          </a:p>
          <a:p>
            <a:pPr defTabSz="942289">
              <a:defRPr/>
            </a:pPr>
            <a:endParaRPr lang="en-US" b="1" dirty="0"/>
          </a:p>
          <a:p>
            <a:pPr defTabSz="942289">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05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7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Selective Treatment – in general this means some or most indicated treatments will be provided to the patient </a:t>
            </a:r>
            <a:r>
              <a:rPr lang="en-US" i="1" u="sng" dirty="0">
                <a:solidFill>
                  <a:srgbClr val="000000"/>
                </a:solidFill>
                <a:latin typeface="Trebuchet MS" panose="020B0603020202020204" pitchFamily="34" charset="0"/>
              </a:rPr>
              <a:t>except intubation/ventilation</a:t>
            </a:r>
            <a:r>
              <a:rPr lang="en-US" i="1" dirty="0">
                <a:solidFill>
                  <a:srgbClr val="000000"/>
                </a:solidFill>
                <a:latin typeface="Trebuchet MS" panose="020B0603020202020204" pitchFamily="34" charset="0"/>
              </a:rPr>
              <a:t>. For patients who choose this option, the goal is to </a:t>
            </a:r>
            <a:r>
              <a:rPr lang="en-US" i="1" u="sng" dirty="0">
                <a:solidFill>
                  <a:srgbClr val="000000"/>
                </a:solidFill>
                <a:latin typeface="Trebuchet MS" panose="020B0603020202020204" pitchFamily="34" charset="0"/>
              </a:rPr>
              <a:t>avoid</a:t>
            </a:r>
            <a:r>
              <a:rPr lang="en-US" i="1" dirty="0">
                <a:solidFill>
                  <a:srgbClr val="000000"/>
                </a:solidFill>
                <a:latin typeface="Trebuchet MS" panose="020B0603020202020204" pitchFamily="34" charset="0"/>
              </a:rPr>
              <a:t> the ICU but attempt to return as much as possible to their baseline. Note that </a:t>
            </a:r>
            <a:r>
              <a:rPr lang="en-US" b="0" i="1" dirty="0">
                <a:solidFill>
                  <a:srgbClr val="1F497D"/>
                </a:solidFill>
                <a:effectLst/>
                <a:latin typeface="Calibri" panose="020F0502020204030204" pitchFamily="34" charset="0"/>
              </a:rPr>
              <a:t>vasopressors can only be done in the ICU setting but may still be indicated under “Selective Treatment”. </a:t>
            </a:r>
            <a:r>
              <a:rPr lang="en-US" b="1" i="1" dirty="0">
                <a:solidFill>
                  <a:srgbClr val="000000"/>
                </a:solidFill>
                <a:latin typeface="Trebuchet MS" panose="020B0603020202020204" pitchFamily="34" charset="0"/>
              </a:rPr>
              <a:t>It may be especially important to discuss the specific treatments the patient wants and does not want if this option is chosen, for example – radiation/chemotherapy, dialysis, major surgery, etc.</a:t>
            </a:r>
          </a:p>
          <a:p>
            <a:pPr marL="235572" indent="-235572" defTabSz="942289">
              <a:buFontTx/>
              <a:buAutoNum type="arabicParenR"/>
              <a:defRPr/>
            </a:pPr>
            <a:endParaRPr lang="en-US" i="1" dirty="0">
              <a:solidFill>
                <a:srgbClr val="000000"/>
              </a:solidFill>
              <a:latin typeface="Trebuchet MS" panose="020B0603020202020204" pitchFamily="34" charset="0"/>
            </a:endParaRPr>
          </a:p>
          <a:p>
            <a:pPr defTabSz="966612">
              <a:defRPr/>
            </a:pPr>
            <a:r>
              <a:rPr lang="en-US" i="1" dirty="0">
                <a:latin typeface="Arial" charset="0"/>
              </a:rPr>
              <a:t>An example of using this option is a patient with heart failure having severe shortness of breath. They may want a trial period of CPAP/BiPAP (IF INDICATED) but do not want to be intubated. This patient may be far more comfortable if we can provide noninvasive pressure support ventilations and/or position them appropriately to relieve their</a:t>
            </a:r>
            <a:r>
              <a:rPr lang="en-US" i="1" baseline="0" dirty="0">
                <a:latin typeface="Arial" charset="0"/>
              </a:rPr>
              <a:t> distress.</a:t>
            </a:r>
            <a:r>
              <a:rPr lang="en-US" i="1" dirty="0">
                <a:latin typeface="Arial" charset="0"/>
              </a:rPr>
              <a:t> </a:t>
            </a:r>
            <a:r>
              <a:rPr lang="en-US" i="1" dirty="0"/>
              <a:t>King LTD, LMA, Combi tube</a:t>
            </a:r>
            <a:r>
              <a:rPr lang="en-US" i="1" baseline="0" dirty="0"/>
              <a:t> are other examples of advanced airways that the patient generally intends to refuse if this box is marked.</a:t>
            </a:r>
          </a:p>
          <a:p>
            <a:pPr defTabSz="966612">
              <a:defRPr/>
            </a:pPr>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“Selective Treatment” in section B:</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If NO to ventilator in Sec. B:</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 understand you/the patient would not want to be put on a ventilator.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Some people still wish to go to the hospital for certain treatments if they will be able to recover and have a quality of life that is acceptable to them.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Other people reach a point when they would prefer not to go back to the hospital. They would prefer to stay home.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Tell me how you feel about your/the patient’s current quality of life and what kinds of treatment you/the patient would be willing to go through.</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Determine if the person wants the types of medical treatments described in the “Selective Treatment” section. Explain these treatments as needed giving the person information about each treatment’s possible benefits and drawbacks. Use “optional Additional Orders” to indicate specific treatments the patient wishes to have or avoid and if a trial period is requested.</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 Selective Treatment: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for persons wishing to be hospitalized (may include medical treatments including IV fluids and IV medications, and/or less invasive airway support) Specify any treatments to avoid in “Optional Additional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Comfort-Focused Treatment</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for persons wishing to stay at home and be kept comfortable without significant medical treatments.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indent="0" defTabSz="942289">
              <a:buFontTx/>
              <a:buNone/>
              <a:defRPr/>
            </a:pPr>
            <a:endParaRPr lang="en-US" i="1" dirty="0">
              <a:solidFill>
                <a:srgbClr val="000000"/>
              </a:solidFill>
              <a:latin typeface="Trebuchet MS" panose="020B0603020202020204" pitchFamily="34" charset="0"/>
            </a:endParaRP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714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925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Comfort-Focused Treatment – this option is focused on relief of pain and other distressing symptoms rather than prolonging life. Interventions listed in Full and Selective Treatments will not be used if this option is selected. Transfer to a hospital should be avoided unless it is needed for symptom management.</a:t>
            </a:r>
          </a:p>
          <a:p>
            <a:pPr defTabSz="996094">
              <a:defRPr/>
            </a:pPr>
            <a:endParaRPr lang="en-US" i="1" dirty="0">
              <a:solidFill>
                <a:srgbClr val="000000"/>
              </a:solidFill>
              <a:latin typeface="Trebuchet MS" panose="020B0603020202020204" pitchFamily="34"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 good example of this would be a hospice patient. “Please keep me out of pain but let me die at home.” One of the problems that EMS personnel face is being called to a home because the family does not know what to do when the patient deteriorates and end of life</a:t>
            </a:r>
            <a:r>
              <a:rPr lang="en-US" i="1" baseline="0" dirty="0">
                <a:latin typeface="Arial" charset="0"/>
              </a:rPr>
              <a:t> appears imminent</a:t>
            </a:r>
            <a:r>
              <a:rPr lang="en-US" i="1" dirty="0">
                <a:latin typeface="Arial" charset="0"/>
              </a:rPr>
              <a:t>. EMS responds and the family requests help, but they do not know what that help should be. EMS usually has to transport the patient even though patient’s wish is to not be transported. There is now a caveat written into the form states, “Transfer to hospital only</a:t>
            </a:r>
            <a:r>
              <a:rPr lang="en-US" i="1" baseline="0" dirty="0">
                <a:latin typeface="Arial" charset="0"/>
              </a:rPr>
              <a:t> if </a:t>
            </a:r>
            <a:r>
              <a:rPr lang="en-US" i="1" dirty="0">
                <a:latin typeface="Arial" charset="0"/>
              </a:rPr>
              <a:t>comfort needs cannot be met in current location.”</a:t>
            </a:r>
          </a:p>
          <a:p>
            <a:pPr marL="0" marR="0" lvl="0" indent="0" algn="l" defTabSz="996094" rtl="0" eaLnBrk="1" fontAlgn="auto" latinLnBrk="0" hangingPunct="1">
              <a:lnSpc>
                <a:spcPct val="100000"/>
              </a:lnSpc>
              <a:spcBef>
                <a:spcPts val="0"/>
              </a:spcBef>
              <a:spcAft>
                <a:spcPts val="0"/>
              </a:spcAft>
              <a:buClrTx/>
              <a:buSzTx/>
              <a:buFontTx/>
              <a:buNone/>
              <a:tabLst/>
              <a:defRPr/>
            </a:pPr>
            <a:endParaRPr lang="en-US" i="1" dirty="0">
              <a:latin typeface="Arial"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Any questions</a:t>
            </a:r>
            <a:endParaRPr lang="en-US" i="1" dirty="0"/>
          </a:p>
          <a:p>
            <a:pPr defTabSz="996094">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“comfort-focused treatment” and provide examples of what comfort care looks like in different clinical situations.</a:t>
            </a:r>
          </a:p>
          <a:p>
            <a:pPr marL="0" indent="0" defTabSz="942289">
              <a:buFontTx/>
              <a:buNone/>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“Comfort-focused treatment” does not mean that you/patient will go without care. – Any condition that makes you/patient uncomfortable will be addressed to make you/patient as comfortable as possible. This may even mean going to the hospital if necessary, to relieve suffering.</a:t>
            </a: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495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It is important to remember that -</a:t>
            </a:r>
          </a:p>
          <a:p>
            <a:pPr marL="176679" indent="-176679">
              <a:buFont typeface="Arial" panose="020B0604020202020204" pitchFamily="34" charset="0"/>
              <a:buChar char="•"/>
            </a:pPr>
            <a:r>
              <a:rPr lang="en-US" i="1" dirty="0"/>
              <a:t>No matter what treatments are indicated on the POLST Form, comfort care </a:t>
            </a:r>
            <a:r>
              <a:rPr lang="en-US" i="1" u="sng" dirty="0"/>
              <a:t>will always be provided</a:t>
            </a:r>
            <a:r>
              <a:rPr lang="en-US" i="1" u="none" dirty="0"/>
              <a:t> </a:t>
            </a:r>
            <a:r>
              <a:rPr lang="en-US" i="1" dirty="0"/>
              <a:t>so that the patient’s pain and other symptoms are managed. </a:t>
            </a:r>
          </a:p>
          <a:p>
            <a:pPr marL="176679" indent="-176679">
              <a:buFont typeface="Arial" panose="020B0604020202020204" pitchFamily="34" charset="0"/>
              <a:buChar char="•"/>
            </a:pPr>
            <a:r>
              <a:rPr lang="en-US" i="1" dirty="0"/>
              <a:t>Comfort-focused treatment can last for minutes, hours or days depending on the nature of the medical condition.</a:t>
            </a:r>
          </a:p>
          <a:p>
            <a:endParaRPr lang="en-US" i="1" dirty="0"/>
          </a:p>
          <a:p>
            <a:r>
              <a:rPr lang="en-US" i="1" dirty="0"/>
              <a:t>“Comfort-focused treatment” does not mean that certain conditions won’t be attended to – any condition that make the patient uncomfortable will managed in order to relieve suffering as much as possible. This might mean transporting the patient to the hospital if necessary.</a:t>
            </a:r>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29</a:t>
            </a:fld>
            <a:endParaRPr lang="en-US" dirty="0">
              <a:solidFill>
                <a:prstClr val="black"/>
              </a:solidFill>
              <a:latin typeface="Calibri"/>
            </a:endParaRPr>
          </a:p>
        </p:txBody>
      </p:sp>
    </p:spTree>
    <p:extLst>
      <p:ext uri="{BB962C8B-B14F-4D97-AF65-F5344CB8AC3E}">
        <p14:creationId xmlns:p14="http://schemas.microsoft.com/office/powerpoint/2010/main" val="400685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***Please read the slide verbatim</a:t>
            </a: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3</a:t>
            </a:fld>
            <a:endParaRPr lang="en-US" dirty="0">
              <a:solidFill>
                <a:prstClr val="black"/>
              </a:solidFill>
              <a:latin typeface="Calibri"/>
            </a:endParaRPr>
          </a:p>
        </p:txBody>
      </p:sp>
    </p:spTree>
    <p:extLst>
      <p:ext uri="{BB962C8B-B14F-4D97-AF65-F5344CB8AC3E}">
        <p14:creationId xmlns:p14="http://schemas.microsoft.com/office/powerpoint/2010/main" val="1248202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This is a very simplified version of acceptable POLST completion and should not be used as a model for the POLST discussion.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927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p>
          <a:p>
            <a:r>
              <a:rPr lang="en-US" b="0" i="1" dirty="0"/>
              <a:t>This is where the health care professional preparing the POLST form with the patient/substitute decision-maker can indicate specific treatments that should or should not be used and/or what circumstances should be considered in treatment decisions.</a:t>
            </a:r>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31</a:t>
            </a:fld>
            <a:endParaRPr lang="en-US" dirty="0">
              <a:solidFill>
                <a:prstClr val="black"/>
              </a:solidFill>
              <a:latin typeface="Calibri"/>
            </a:endParaRPr>
          </a:p>
        </p:txBody>
      </p:sp>
    </p:spTree>
    <p:extLst>
      <p:ext uri="{BB962C8B-B14F-4D97-AF65-F5344CB8AC3E}">
        <p14:creationId xmlns:p14="http://schemas.microsoft.com/office/powerpoint/2010/main" val="4002720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endParaRPr lang="en-US" b="0" dirty="0"/>
          </a:p>
          <a:p>
            <a:r>
              <a:rPr lang="en-US" b="0" i="1" dirty="0"/>
              <a:t>*** Section C applies </a:t>
            </a:r>
            <a:r>
              <a:rPr lang="en-US" b="0" i="1" u="sng" dirty="0"/>
              <a:t>only</a:t>
            </a:r>
            <a:r>
              <a:rPr lang="en-US" b="0" i="1" dirty="0"/>
              <a:t> in situations when the patient cannot communicate with medical professionals and when a feeding tube is being considered and is medically indicated. </a:t>
            </a:r>
          </a:p>
          <a:p>
            <a:endParaRPr lang="en-US" b="0" i="1" dirty="0"/>
          </a:p>
          <a:p>
            <a:r>
              <a:rPr lang="en-US" b="0" i="1" dirty="0"/>
              <a:t>Medically administered nutrition represents a considerable change in the patient’s way of life, so this section allows for a medical professional to discuss the patient’s goals of care and willingness to accept a feeding tube prior to a medical event that would necessitate this treatment. </a:t>
            </a:r>
          </a:p>
          <a:p>
            <a:endParaRPr lang="en-US" b="0" i="1" dirty="0"/>
          </a:p>
          <a:p>
            <a:r>
              <a:rPr lang="en-US" b="0" i="1" dirty="0"/>
              <a:t>The patient can choose to </a:t>
            </a:r>
          </a:p>
          <a:p>
            <a:pPr marL="169806" indent="-169806">
              <a:buFont typeface="Arial" panose="020B0604020202020204" pitchFamily="34" charset="0"/>
              <a:buChar char="•"/>
            </a:pPr>
            <a:r>
              <a:rPr lang="en-US" b="0" i="1" dirty="0"/>
              <a:t>Have a feeding tube over the long-term</a:t>
            </a:r>
          </a:p>
          <a:p>
            <a:pPr marL="169806" indent="-169806">
              <a:buFont typeface="Arial" panose="020B0604020202020204" pitchFamily="34" charset="0"/>
              <a:buChar char="•"/>
            </a:pPr>
            <a:r>
              <a:rPr lang="en-US" b="0" i="1" dirty="0"/>
              <a:t>Have a feeding tube for a trial period (indicating goals for the trial period) or </a:t>
            </a:r>
          </a:p>
          <a:p>
            <a:pPr marL="169806" indent="-169806">
              <a:buFont typeface="Arial" panose="020B0604020202020204" pitchFamily="34" charset="0"/>
              <a:buChar char="•"/>
            </a:pPr>
            <a:r>
              <a:rPr lang="en-US" b="0" i="1" dirty="0"/>
              <a:t>Refuse a feeding tube in all circumstances </a:t>
            </a:r>
          </a:p>
          <a:p>
            <a:endParaRPr lang="en-US" b="0" dirty="0"/>
          </a:p>
          <a:p>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037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charset="0"/>
              </a:rPr>
              <a:t>Anyone can witness the DNR/POLST form. The only restriction is that it cannot be the “Primary Care Giver”. The primary care giver is the practitioner that is</a:t>
            </a:r>
            <a:r>
              <a:rPr lang="en-US" i="1" baseline="0" dirty="0">
                <a:latin typeface="Arial" charset="0"/>
              </a:rPr>
              <a:t> </a:t>
            </a:r>
            <a:r>
              <a:rPr lang="en-US" i="1" dirty="0">
                <a:latin typeface="Arial" charset="0"/>
              </a:rPr>
              <a:t>directing the patient’s care. All other medical personnel are carrying out the practitioner’s orders so can witness the form if needed. </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33</a:t>
            </a:fld>
            <a:endParaRPr lang="en-US" dirty="0"/>
          </a:p>
        </p:txBody>
      </p:sp>
    </p:spTree>
    <p:extLst>
      <p:ext uri="{BB962C8B-B14F-4D97-AF65-F5344CB8AC3E}">
        <p14:creationId xmlns:p14="http://schemas.microsoft.com/office/powerpoint/2010/main" val="3720054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i="1" dirty="0"/>
              <a:t>The back page of the IDPH Uniform POLST Form is for informational purposes only. ***The form is valid even if left blank or not included.</a:t>
            </a:r>
          </a:p>
          <a:p>
            <a:endParaRPr lang="en-US" b="0" i="1" dirty="0"/>
          </a:p>
          <a:p>
            <a:r>
              <a:rPr lang="en-US" b="0" i="1" dirty="0"/>
              <a:t>Fields on the back page include:</a:t>
            </a:r>
          </a:p>
          <a:p>
            <a:pPr marL="171450" indent="-171450">
              <a:buFont typeface="Arial" panose="020B0604020202020204" pitchFamily="34" charset="0"/>
              <a:buChar char="•"/>
            </a:pPr>
            <a:r>
              <a:rPr lang="en-US" b="0" i="1" dirty="0"/>
              <a:t>patient’s name</a:t>
            </a:r>
          </a:p>
          <a:p>
            <a:pPr marL="171450" indent="-171450">
              <a:buFont typeface="Arial" panose="020B0604020202020204" pitchFamily="34" charset="0"/>
              <a:buChar char="•"/>
            </a:pPr>
            <a:r>
              <a:rPr lang="en-US" b="0" i="1" dirty="0"/>
              <a:t>information about the existence of the patient’s advance directives</a:t>
            </a:r>
          </a:p>
          <a:p>
            <a:pPr marL="171450" indent="-171450">
              <a:buFont typeface="Arial" panose="020B0604020202020204" pitchFamily="34" charset="0"/>
              <a:buChar char="•"/>
            </a:pPr>
            <a:r>
              <a:rPr lang="en-US" b="0" i="1" dirty="0"/>
              <a:t>identity of the person who conducted the POLST conversation and prepared the form with the patient or substitute decision maker</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Guidance at the bottom of the back page includes information about:</a:t>
            </a:r>
          </a:p>
          <a:p>
            <a:pPr marL="628650" lvl="1" indent="-171450">
              <a:buFont typeface="Arial" panose="020B0604020202020204" pitchFamily="34" charset="0"/>
              <a:buChar char="•"/>
            </a:pPr>
            <a:r>
              <a:rPr lang="en-US" b="0" i="1" dirty="0"/>
              <a:t>Completing a POLST Form</a:t>
            </a:r>
          </a:p>
          <a:p>
            <a:pPr marL="628650" lvl="1" indent="-171450">
              <a:buFont typeface="Arial" panose="020B0604020202020204" pitchFamily="34" charset="0"/>
              <a:buChar char="•"/>
            </a:pPr>
            <a:r>
              <a:rPr lang="en-US" b="0" i="1" dirty="0"/>
              <a:t>Reviewing a POLST Form periodically after completion</a:t>
            </a:r>
          </a:p>
          <a:p>
            <a:pPr marL="628650" lvl="1" indent="-171450">
              <a:buFont typeface="Arial" panose="020B0604020202020204" pitchFamily="34" charset="0"/>
              <a:buChar char="•"/>
            </a:pPr>
            <a:r>
              <a:rPr lang="en-US" b="0" i="1" dirty="0"/>
              <a:t>Revoking or voiding a POLST Form</a:t>
            </a:r>
          </a:p>
          <a:p>
            <a:pPr marL="628650" lvl="1" indent="-171450">
              <a:buFont typeface="Arial" panose="020B0604020202020204" pitchFamily="34" charset="0"/>
              <a:buChar char="•"/>
            </a:pPr>
            <a:r>
              <a:rPr lang="en-US" b="0" i="1" dirty="0"/>
              <a:t>The IL Health Care Surrogate Act order of priority for decision makers</a:t>
            </a:r>
          </a:p>
          <a:p>
            <a:pPr marL="0" indent="0">
              <a:buFont typeface="Arial" panose="020B0604020202020204" pitchFamily="34" charset="0"/>
              <a:buNone/>
            </a:pPr>
            <a:endParaRPr lang="en-US" b="0"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35</a:t>
            </a:fld>
            <a:endParaRPr lang="en-US"/>
          </a:p>
        </p:txBody>
      </p:sp>
    </p:spTree>
    <p:extLst>
      <p:ext uri="{BB962C8B-B14F-4D97-AF65-F5344CB8AC3E}">
        <p14:creationId xmlns:p14="http://schemas.microsoft.com/office/powerpoint/2010/main" val="42000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Discuss with the group how the POLST form sections A and B would be completed.</a:t>
            </a:r>
          </a:p>
        </p:txBody>
      </p:sp>
      <p:sp>
        <p:nvSpPr>
          <p:cNvPr id="4" name="Slide Number Placeholder 3"/>
          <p:cNvSpPr>
            <a:spLocks noGrp="1"/>
          </p:cNvSpPr>
          <p:nvPr>
            <p:ph type="sldNum" sz="quarter" idx="5"/>
          </p:nvPr>
        </p:nvSpPr>
        <p:spPr/>
        <p:txBody>
          <a:bodyPr/>
          <a:lstStyle/>
          <a:p>
            <a:fld id="{DB336719-F7C5-4612-8488-38D5BFB10510}" type="slidenum">
              <a:rPr lang="en-US" smtClean="0"/>
              <a:pPr/>
              <a:t>36</a:t>
            </a:fld>
            <a:endParaRPr lang="en-US" dirty="0"/>
          </a:p>
        </p:txBody>
      </p:sp>
    </p:spTree>
    <p:extLst>
      <p:ext uri="{BB962C8B-B14F-4D97-AF65-F5344CB8AC3E}">
        <p14:creationId xmlns:p14="http://schemas.microsoft.com/office/powerpoint/2010/main" val="84030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 THE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Discuss with the group how the POLST form sections A and B would be completed.</a:t>
            </a:r>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37</a:t>
            </a:fld>
            <a:endParaRPr lang="en-US" dirty="0"/>
          </a:p>
        </p:txBody>
      </p:sp>
    </p:spTree>
    <p:extLst>
      <p:ext uri="{BB962C8B-B14F-4D97-AF65-F5344CB8AC3E}">
        <p14:creationId xmlns:p14="http://schemas.microsoft.com/office/powerpoint/2010/main" val="2277931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Discuss with the group how the POLST form sections A and C would be completed. What do we know about completing Section B?</a:t>
            </a:r>
          </a:p>
        </p:txBody>
      </p:sp>
      <p:sp>
        <p:nvSpPr>
          <p:cNvPr id="4" name="Slide Number Placeholder 3"/>
          <p:cNvSpPr>
            <a:spLocks noGrp="1"/>
          </p:cNvSpPr>
          <p:nvPr>
            <p:ph type="sldNum" sz="quarter" idx="5"/>
          </p:nvPr>
        </p:nvSpPr>
        <p:spPr/>
        <p:txBody>
          <a:bodyPr/>
          <a:lstStyle/>
          <a:p>
            <a:fld id="{DB336719-F7C5-4612-8488-38D5BFB10510}" type="slidenum">
              <a:rPr lang="en-US" smtClean="0"/>
              <a:pPr/>
              <a:t>38</a:t>
            </a:fld>
            <a:endParaRPr lang="en-US" dirty="0"/>
          </a:p>
        </p:txBody>
      </p:sp>
    </p:spTree>
    <p:extLst>
      <p:ext uri="{BB962C8B-B14F-4D97-AF65-F5344CB8AC3E}">
        <p14:creationId xmlns:p14="http://schemas.microsoft.com/office/powerpoint/2010/main" val="1443023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39</a:t>
            </a:fld>
            <a:endParaRPr lang="en-US" dirty="0"/>
          </a:p>
        </p:txBody>
      </p:sp>
    </p:spTree>
    <p:extLst>
      <p:ext uri="{BB962C8B-B14F-4D97-AF65-F5344CB8AC3E}">
        <p14:creationId xmlns:p14="http://schemas.microsoft.com/office/powerpoint/2010/main" val="1867059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41</a:t>
            </a:fld>
            <a:endParaRPr lang="en-US" dirty="0"/>
          </a:p>
        </p:txBody>
      </p:sp>
    </p:spTree>
    <p:extLst>
      <p:ext uri="{BB962C8B-B14F-4D97-AF65-F5344CB8AC3E}">
        <p14:creationId xmlns:p14="http://schemas.microsoft.com/office/powerpoint/2010/main" val="110657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In our experience,</a:t>
            </a:r>
            <a:r>
              <a:rPr lang="en-US" baseline="0" dirty="0"/>
              <a:t> many clinicians, including first responders, hospice staff and nursing home staff, have misunderstandings about the use of the POLST form.  We have discovered many intelligent and competent clinicians who misunderstand some of the basic POLST information, and who “don’t know what they don’t know”.  We believe that this presentation will help people recognize and fill-in the gaps in their POLST knowledge base.  </a:t>
            </a:r>
          </a:p>
          <a:p>
            <a:endParaRPr lang="en-US" baseline="0" dirty="0"/>
          </a:p>
          <a:p>
            <a:r>
              <a:rPr lang="en-US" baseline="0" dirty="0"/>
              <a:t>You will also find useful information on the POLST Illinois website in the form of the Guidance Document and FAQ Document.</a:t>
            </a:r>
          </a:p>
          <a:p>
            <a:endParaRPr lang="en-US" baseline="0" dirty="0"/>
          </a:p>
          <a:p>
            <a:pPr defTabSz="942289">
              <a:defRPr/>
            </a:pPr>
            <a:r>
              <a:rPr lang="en-US" baseline="0" dirty="0"/>
              <a:t>Lastly, you may wish to air </a:t>
            </a:r>
            <a:r>
              <a:rPr lang="en-US" u="sng" dirty="0">
                <a:hlinkClick r:id="rId3"/>
              </a:rPr>
              <a:t>this 8 minute national POLST overview </a:t>
            </a:r>
            <a:r>
              <a:rPr lang="en-US" dirty="0">
                <a:hlinkClick r:id="rId3"/>
              </a:rPr>
              <a:t>video</a:t>
            </a:r>
            <a:r>
              <a:rPr lang="en-US" dirty="0"/>
              <a:t>  (www.youtube.com/watch?v=zlqQgCBChn0#t=118) </a:t>
            </a:r>
            <a:r>
              <a:rPr lang="en-US" u="none" baseline="0" dirty="0"/>
              <a:t>as</a:t>
            </a:r>
            <a:r>
              <a:rPr lang="en-US" baseline="0" dirty="0"/>
              <a:t> a part of or in preparation for your presentation. A link is embedded in the first bullet point of this slide.</a:t>
            </a:r>
          </a:p>
          <a:p>
            <a:pPr defTabSz="942289">
              <a:defRPr/>
            </a:pPr>
            <a:endParaRPr lang="en-US" baseline="0" dirty="0"/>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69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0" baseline="0" dirty="0"/>
              <a:t>***SUGGESTED SCRIPT:</a:t>
            </a:r>
          </a:p>
          <a:p>
            <a:pPr marL="235572" indent="-235572">
              <a:buAutoNum type="arabicPeriod"/>
            </a:pPr>
            <a:r>
              <a:rPr lang="en-US" i="1" baseline="0" dirty="0"/>
              <a:t>POLST form completions is ALWAYS voluntary. Never communicate that POLST completion is a mandatory part of hospice enrollment, nursing home admission or the provision of care, and never coerce a patient/substitute decision-maker into completing a POLST form. </a:t>
            </a:r>
          </a:p>
          <a:p>
            <a:endParaRPr lang="en-US" i="1" dirty="0"/>
          </a:p>
          <a:p>
            <a:r>
              <a:rPr lang="en-US" i="1" dirty="0"/>
              <a:t>2.   Because POLST is voluntary, it’s completion should not be part of a Service Level  Agreement (SLA) or quality performance measure (requires % of ACP in place). It should not be tied to salary incentives for % of ACP documents in EHR. This treats POLST and Advance Directives as the same document and ignores personal autonomy.</a:t>
            </a:r>
          </a:p>
          <a:p>
            <a:endParaRPr lang="en-US" i="1" dirty="0"/>
          </a:p>
          <a:p>
            <a:r>
              <a:rPr lang="en-US" i="1" dirty="0"/>
              <a:t>3. Remember the importance of the conversation and make sure to explore all the issues suggested in this training before completing the form with the patient/substitute decision-maker.</a:t>
            </a:r>
          </a:p>
          <a:p>
            <a:endParaRPr lang="en-US" i="1" dirty="0"/>
          </a:p>
          <a:p>
            <a:r>
              <a:rPr lang="en-US" i="1" dirty="0"/>
              <a:t>4. POLST is a medical order and requires a high degree of health literacy to understand. It always needs to be completed with a health care professional in conversation with a patient/substitute decision-maker.</a:t>
            </a:r>
          </a:p>
          <a:p>
            <a:endParaRPr lang="en-US" i="1" dirty="0"/>
          </a:p>
          <a:p>
            <a:r>
              <a:rPr lang="en-US" i="1" dirty="0"/>
              <a:t>5. &amp; 6. You would never pre-sign a medical order/Rx or provide treatment without consent; your license is on the line in this situation too.</a:t>
            </a:r>
          </a:p>
          <a:p>
            <a:endParaRPr lang="en-US" i="1" dirty="0"/>
          </a:p>
          <a:p>
            <a:r>
              <a:rPr lang="en-US" i="1" dirty="0"/>
              <a:t>7. Things change over time, including a patient’s goals of care, prognosis, health status, treatment options, and preferences for treatments. It is well known that some patients change their mind about treatment options over the trajectory of their illness or want their substitute decision-maker to be able to consider their values when their condition or prognosis changes. The POLST form is intended to be dynamic, reflecting a patient’s current preferences about the medical treatments he/she wants to receive. This dynamic process is achieved through ongoing conversations when a POLST form review is completed: upon changes in patient’s goals of care, medical condition, level of care, or location.</a:t>
            </a:r>
          </a:p>
          <a:p>
            <a:endParaRPr lang="en-US" i="1" dirty="0"/>
          </a:p>
          <a:p>
            <a:r>
              <a:rPr lang="en-US" i="1" dirty="0"/>
              <a:t>8. Organization should have policies relating to POLST that include evaluating the quality of its practices and documents. QUALITY IMPROVEMENT RESOURCES are available through the National and State POLST organizations.</a:t>
            </a:r>
          </a:p>
          <a:p>
            <a:endParaRPr lang="en-US" i="1"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438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The POLST IL Committee and Illinois Department of Public Health has provided this presentation with the intent of its</a:t>
            </a:r>
            <a:r>
              <a:rPr lang="en-US" i="1" baseline="0" dirty="0"/>
              <a:t> use being for informational purposes only. </a:t>
            </a:r>
            <a:r>
              <a:rPr lang="en-US" i="1" dirty="0"/>
              <a:t>Because each individual situation is different and key facts can so often change the outcome, additional questions should be directed to a licensed attorney, this presentation cannot provide legal advice.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401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***SUGESTED SCRIPT:</a:t>
            </a:r>
          </a:p>
          <a:p>
            <a:r>
              <a:rPr lang="en-US" sz="1100" b="0" i="1" dirty="0"/>
              <a:t>When a person is not decisional and you are utilizing a Healthcare Surrogate</a:t>
            </a:r>
            <a:r>
              <a:rPr lang="en-US" sz="1100" b="0" i="1" baseline="0" dirty="0"/>
              <a:t> vs a POAHC to complete and sign a POLST form, the process has key differences to be aware of. The process is also influenced by whether life-sustaining treatment will be limited vs. allowed.  </a:t>
            </a:r>
          </a:p>
          <a:p>
            <a:endParaRPr lang="en-US" sz="1100" b="0" i="1" baseline="0" dirty="0"/>
          </a:p>
          <a:p>
            <a:r>
              <a:rPr lang="en-US" sz="1100" b="0" i="1" baseline="0" dirty="0"/>
              <a:t>It is vital to note the type of information a healthcare provider must established and documented when working through this process. </a:t>
            </a:r>
          </a:p>
          <a:p>
            <a:endParaRPr lang="en-US" sz="1100" b="0" i="1" baseline="0" dirty="0"/>
          </a:p>
          <a:p>
            <a:r>
              <a:rPr lang="en-US" sz="1100" b="0" i="1" baseline="0" dirty="0"/>
              <a:t>Outcomes that may result from following the above process-flow on screen.</a:t>
            </a:r>
          </a:p>
          <a:p>
            <a:pPr marL="228600" indent="-228600">
              <a:buFont typeface="+mj-lt"/>
              <a:buAutoNum type="arabicPeriod"/>
            </a:pPr>
            <a:r>
              <a:rPr lang="en-US" sz="1100" b="0" i="1" baseline="0" dirty="0"/>
              <a:t>POAHC consents to POLST (all or limited LST)</a:t>
            </a:r>
          </a:p>
          <a:p>
            <a:pPr marL="228600" indent="-228600">
              <a:buFont typeface="+mj-lt"/>
              <a:buAutoNum type="arabicPeriod"/>
            </a:pPr>
            <a:r>
              <a:rPr lang="en-US" sz="1100" b="0" i="1" baseline="0" dirty="0"/>
              <a:t>Healthcare Surrogate consents to allow all LST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1" baseline="0" dirty="0"/>
              <a:t>Healthcare Surrogate consents to limit LST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0" i="1"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i="1" baseline="0" dirty="0"/>
              <a:t>This is a reference and framework to work from, the nuances and details of real-life may have additional considerations that must be accounted for. </a:t>
            </a:r>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333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 individual or his or her legal representative can revoke a DNR or POLST order at any time. </a:t>
            </a:r>
            <a:r>
              <a:rPr lang="en-US" dirty="0"/>
              <a:t>Above we have specific situations when this instance may occur</a:t>
            </a:r>
            <a:r>
              <a:rPr lang="en-US" baseline="0" dirty="0"/>
              <a:t> and considerations to keep in mind. [Review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Sometimes there may be other unseen influences or dynamics involved in an individual’s life which may lead an individual to consider revoking the DNR or POLST order. </a:t>
            </a:r>
            <a:r>
              <a:rPr lang="en-US" dirty="0"/>
              <a:t>It</a:t>
            </a:r>
            <a:r>
              <a:rPr lang="en-US" baseline="0" dirty="0"/>
              <a:t> is often beneficial that </a:t>
            </a:r>
            <a:r>
              <a:rPr lang="en-US" dirty="0"/>
              <a:t>they</a:t>
            </a:r>
            <a:r>
              <a:rPr lang="en-US" baseline="0" dirty="0"/>
              <a:t> have the opportunity to speak with an appropriate healthcare provider first to assure understanding of the situation, what is being consented to and the potential outcomes of decisions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Ways to revoke:</a:t>
            </a:r>
          </a:p>
          <a:p>
            <a:pPr marL="0" indent="0">
              <a:spcAft>
                <a:spcPts val="800"/>
              </a:spcAft>
              <a:buFont typeface="Courier New" panose="02070309020205020404" pitchFamily="49" charset="0"/>
              <a:buNone/>
            </a:pPr>
            <a:r>
              <a:rPr lang="en-US" dirty="0"/>
              <a:t>The POLST order can be revoked in a variety of ways. Such as by using “VOID”,</a:t>
            </a:r>
            <a:r>
              <a:rPr lang="en-US" baseline="0" dirty="0"/>
              <a:t> creating a new, or des</a:t>
            </a:r>
            <a:r>
              <a:rPr lang="en-US" dirty="0"/>
              <a:t>troying the document</a:t>
            </a:r>
            <a:r>
              <a:rPr lang="en-US" baseline="0" dirty="0"/>
              <a:t> including</a:t>
            </a:r>
            <a:r>
              <a:rPr lang="en-US" dirty="0"/>
              <a:t> all copies. The revocation decision also should be communicated to the </a:t>
            </a:r>
            <a:r>
              <a:rPr lang="en-US" sz="1200" baseline="0" dirty="0"/>
              <a:t>Patient’s healthcare professionals, family members, and to a</a:t>
            </a:r>
            <a:r>
              <a:rPr lang="en-US" sz="1200" dirty="0"/>
              <a:t>nyone that may have a copy of the original form.</a:t>
            </a:r>
          </a:p>
          <a:p>
            <a:endParaRPr lang="en-US" dirty="0"/>
          </a:p>
          <a:p>
            <a:pPr marL="285750" indent="-285750">
              <a:spcAft>
                <a:spcPts val="800"/>
              </a:spcAft>
              <a:buFont typeface="Arial" panose="020B0604020202020204" pitchFamily="34" charset="0"/>
              <a:buChar char="•"/>
            </a:pPr>
            <a:r>
              <a:rPr lang="en-US" sz="1200" b="1" dirty="0"/>
              <a:t>Voiding method: </a:t>
            </a:r>
            <a:r>
              <a:rPr lang="en-US" sz="1200" dirty="0"/>
              <a:t>Writing a diagonal line &amp; “VOID” on each page, Individual signs and dates each page. Individual keeps the original voided form, a copy of the voided form should be put into the Patient medical record and provided</a:t>
            </a:r>
            <a:r>
              <a:rPr lang="en-US" sz="1200" baseline="0" dirty="0"/>
              <a:t> to the Patient’s healthcare professionals, family members and to a</a:t>
            </a:r>
            <a:r>
              <a:rPr lang="en-US" sz="1200" dirty="0"/>
              <a:t>nyone that may have a copy of the original form.</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200" b="1" dirty="0"/>
              <a:t>Creating</a:t>
            </a:r>
            <a:r>
              <a:rPr lang="en-US" sz="1200" b="1" baseline="0" dirty="0"/>
              <a:t> a New: </a:t>
            </a:r>
            <a:r>
              <a:rPr lang="en-US" sz="1200" baseline="0" dirty="0"/>
              <a:t>C</a:t>
            </a:r>
            <a:r>
              <a:rPr lang="en-US" sz="1200" b="0" baseline="0" dirty="0"/>
              <a:t>ompletion of </a:t>
            </a:r>
            <a:r>
              <a:rPr lang="en-US" sz="1200" b="1" baseline="0" dirty="0"/>
              <a:t>valid new/more recently dated POLST </a:t>
            </a:r>
            <a:r>
              <a:rPr lang="en-US" sz="1200" b="0" baseline="0" dirty="0"/>
              <a:t>supersedes </a:t>
            </a:r>
            <a:r>
              <a:rPr lang="en-US" sz="1200" baseline="0" dirty="0"/>
              <a:t>an older dated POLST (does not make the previously completed POLST invalid).</a:t>
            </a:r>
            <a:endParaRPr lang="en-US" sz="1200" dirty="0"/>
          </a:p>
          <a:p>
            <a:pPr marL="285750" indent="-285750">
              <a:buFont typeface="Arial" panose="020B0604020202020204" pitchFamily="34" charset="0"/>
              <a:buChar char="•"/>
            </a:pPr>
            <a:r>
              <a:rPr lang="en-US" b="1" dirty="0"/>
              <a:t>Destroying the document and all copies: </a:t>
            </a:r>
            <a:r>
              <a:rPr lang="en-US" dirty="0"/>
              <a:t>not a great option as this can be very difficult</a:t>
            </a:r>
            <a:r>
              <a:rPr lang="en-US" baseline="0" dirty="0"/>
              <a:t> to know it was done and can lead to confusion. </a:t>
            </a:r>
            <a:endParaRPr lang="en-US" sz="1200" dirty="0"/>
          </a:p>
          <a:p>
            <a:pPr marL="285750" indent="-285750">
              <a:buFont typeface="Courier New" panose="02070309020205020404" pitchFamily="49" charset="0"/>
              <a:buChar char="o"/>
            </a:pPr>
            <a:r>
              <a:rPr lang="en-US" sz="1600" b="1" dirty="0"/>
              <a:t>Bonus: Optional Cover Letter (secondary measure and for clarity purposes)</a:t>
            </a:r>
          </a:p>
          <a:p>
            <a:pPr marL="742950" lvl="1" indent="-285750">
              <a:buFont typeface="Arial" panose="020B0604020202020204" pitchFamily="34" charset="0"/>
              <a:buChar char="•"/>
            </a:pPr>
            <a:r>
              <a:rPr lang="en-US" sz="1400" dirty="0"/>
              <a:t>Along with the voided form, individual could submit a cover letter stating the intention to revoke the form dated ________ and not replace it.  Letter could be signed/dated by individual, witnessed by staff, and accompany</a:t>
            </a:r>
            <a:r>
              <a:rPr lang="en-US" sz="1400" baseline="0" dirty="0"/>
              <a:t> </a:t>
            </a:r>
            <a:r>
              <a:rPr lang="en-US" sz="1400" dirty="0"/>
              <a:t>the voided document</a:t>
            </a:r>
            <a:r>
              <a:rPr lang="en-US" sz="1400"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885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Cover all the bullets on the slide. </a:t>
            </a:r>
          </a:p>
          <a:p>
            <a:endParaRPr lang="en-US" b="0" dirty="0"/>
          </a:p>
          <a:p>
            <a:r>
              <a:rPr lang="en-US" b="0" dirty="0"/>
              <a:t>Each health care facility may have different policies on whether copies of DNR or POLST orders completed on a form other than an IDPH Uniform POLST Form are accepted as valid. It is advisable to check with a health care facility regarding its DNR or POLST policy.</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482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SUPPLEMENTAL SCRIPT:</a:t>
            </a:r>
          </a:p>
          <a:p>
            <a:r>
              <a:rPr lang="en-US" dirty="0"/>
              <a:t>***Verbal/phone orders from a practitioner are acceptable BUT should be signed at the earliest opportunity to ensure the order is followed.</a:t>
            </a:r>
          </a:p>
          <a:p>
            <a:endParaRPr lang="en-US" dirty="0"/>
          </a:p>
          <a:p>
            <a:endParaRPr lang="en-US" dirty="0"/>
          </a:p>
          <a:p>
            <a:r>
              <a:rPr lang="en-US" dirty="0"/>
              <a:t>Pink paper is recognizable BUT does not scan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969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773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information on the slide and ask for final questions. Any outstanding issues can be communicated to IL POLST through the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197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Share these websites and resources for learning how to conduct a POLST goals of care discussion.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70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9017" rtl="0" eaLnBrk="1" fontAlgn="auto" latinLnBrk="0" hangingPunct="1">
              <a:lnSpc>
                <a:spcPct val="100000"/>
              </a:lnSpc>
              <a:spcBef>
                <a:spcPts val="0"/>
              </a:spcBef>
              <a:spcAft>
                <a:spcPts val="0"/>
              </a:spcAft>
              <a:buClrTx/>
              <a:buSzTx/>
              <a:buFontTx/>
              <a:buNone/>
              <a:tabLst/>
              <a:defRPr/>
            </a:pPr>
            <a:fld id="{F8CE51A9-2FB8-4DC5-9566-110C4D06F3BD}"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39017" rtl="0" eaLnBrk="1" fontAlgn="auto" latinLnBrk="0" hangingPunct="1">
                <a:lnSpc>
                  <a:spcPct val="100000"/>
                </a:lnSpc>
                <a:spcBef>
                  <a:spcPts val="0"/>
                </a:spcBef>
                <a:spcAft>
                  <a:spcPts val="0"/>
                </a:spcAft>
                <a:buClrTx/>
                <a:buSzTx/>
                <a:buFontTx/>
                <a:buNone/>
                <a:tabLst/>
                <a:defRPr/>
              </a:pPr>
              <a:t>51</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
        <p:nvSpPr>
          <p:cNvPr id="4099" name="Rectangle 2"/>
          <p:cNvSpPr>
            <a:spLocks noGrp="1" noRot="1" noChangeAspect="1" noChangeArrowheads="1" noTextEdit="1"/>
          </p:cNvSpPr>
          <p:nvPr>
            <p:ph type="sldImg"/>
          </p:nvPr>
        </p:nvSpPr>
        <p:spPr bwMode="auto">
          <a:xfrm>
            <a:off x="1204913" y="704850"/>
            <a:ext cx="4692650" cy="3519488"/>
          </a:xfrm>
          <a:noFill/>
          <a:ln>
            <a:solidFill>
              <a:srgbClr val="000000"/>
            </a:solidFill>
            <a:miter lim="800000"/>
            <a:headEnd/>
            <a:tailEnd/>
          </a:ln>
        </p:spPr>
      </p:sp>
      <p:sp>
        <p:nvSpPr>
          <p:cNvPr id="4100" name="Rectangle 3"/>
          <p:cNvSpPr>
            <a:spLocks noGrp="1" noChangeArrowheads="1"/>
          </p:cNvSpPr>
          <p:nvPr>
            <p:ph type="body" idx="1"/>
          </p:nvPr>
        </p:nvSpPr>
        <p:spPr bwMode="auto">
          <a:xfrm>
            <a:off x="710248" y="4459526"/>
            <a:ext cx="6096291" cy="4226444"/>
          </a:xfrm>
          <a:noFill/>
        </p:spPr>
        <p:txBody>
          <a:bodyPr wrap="square" numCol="1" anchor="t" anchorCtr="0" compatLnSpc="1">
            <a:prstTxWarp prst="textNoShape">
              <a:avLst/>
            </a:prstTxWarp>
          </a:bodyPr>
          <a:lstStyle/>
          <a:p>
            <a:pPr eaLnBrk="1" hangingPunct="1">
              <a:spcBef>
                <a:spcPct val="0"/>
              </a:spcBef>
            </a:pPr>
            <a:r>
              <a:rPr lang="en-US" sz="900" dirty="0"/>
              <a:t>Our logo</a:t>
            </a:r>
          </a:p>
          <a:p>
            <a:pPr eaLnBrk="1" hangingPunct="1">
              <a:spcBef>
                <a:spcPct val="0"/>
              </a:spcBef>
            </a:pPr>
            <a:r>
              <a:rPr lang="en-US" sz="900" dirty="0"/>
              <a:t>National logo &amp; IL-HPCO</a:t>
            </a:r>
          </a:p>
        </p:txBody>
      </p:sp>
    </p:spTree>
    <p:extLst>
      <p:ext uri="{BB962C8B-B14F-4D97-AF65-F5344CB8AC3E}">
        <p14:creationId xmlns:p14="http://schemas.microsoft.com/office/powerpoint/2010/main" val="263602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180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 THE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Keep this explanation short and sweet.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SUPPLEMENTAL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form started in 2000 as the original “orange DNR form” and has gone through a number of changes over the years to reach its current status as the “IDPH Uniform POLST form”. This is the sixth version and offers patients and providers both more options and more concrete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2000: 1st Illinois EMS DNR “orange form”; only for EMS, order had to be rewritten at each new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2005: IDPH Uniform DNR Order form - applied to all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2006: Confusion if form had to be used for every in-hospital DNR order (no); renamed IDPH Uniform DNR Advance Directive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2013: Remained IDPH DNR Advance Directive, but used shorthand POLST “paradigm” for life-threatening emergencies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IDPH DNR/POLST- Other practitioners can 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2016: DNR removed from title; care options redefined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2017: Current language and law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***2018: National POLST Paradigm form approved by national organization. </a:t>
            </a:r>
            <a:r>
              <a:rPr kumimoji="0" lang="en-US" sz="1200" b="1" i="0" u="none" strike="noStrike" kern="1200" cap="none" spc="0" normalizeH="0" baseline="0" noProof="0" dirty="0">
                <a:ln>
                  <a:noFill/>
                </a:ln>
                <a:solidFill>
                  <a:prstClr val="black"/>
                </a:solidFill>
                <a:effectLst/>
                <a:uLnTx/>
                <a:uFillTx/>
                <a:latin typeface="Calibri"/>
                <a:ea typeface="+mn-ea"/>
                <a:cs typeface="+mn-cs"/>
              </a:rPr>
              <a:t>NOT approved for use in IL, but you may come across this form in practice if a patient completed the form elsewhere.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52</a:t>
            </a:fld>
            <a:endParaRPr lang="en-US" dirty="0"/>
          </a:p>
        </p:txBody>
      </p:sp>
    </p:spTree>
    <p:extLst>
      <p:ext uri="{BB962C8B-B14F-4D97-AF65-F5344CB8AC3E}">
        <p14:creationId xmlns:p14="http://schemas.microsoft.com/office/powerpoint/2010/main" val="3237910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372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b="1" dirty="0">
                <a:solidFill>
                  <a:srgbClr val="111111"/>
                </a:solidFill>
                <a:latin typeface="Georgia" panose="02040502050405020303" pitchFamily="18" charset="0"/>
              </a:rPr>
              <a:t>TO THE PRESENTER:</a:t>
            </a:r>
          </a:p>
          <a:p>
            <a:pPr defTabSz="942289">
              <a:defRPr/>
            </a:pPr>
            <a:r>
              <a:rPr lang="en-US" altLang="en-US" dirty="0">
                <a:solidFill>
                  <a:srgbClr val="111111"/>
                </a:solidFill>
                <a:latin typeface="Georgia" panose="02040502050405020303" pitchFamily="18" charset="0"/>
              </a:rPr>
              <a:t>Review study explained on the slide.</a:t>
            </a:r>
          </a:p>
          <a:p>
            <a:pPr defTabSz="942289">
              <a:defRPr/>
            </a:pPr>
            <a:endParaRPr lang="en-US" altLang="en-US" dirty="0">
              <a:solidFill>
                <a:srgbClr val="111111"/>
              </a:solidFill>
              <a:latin typeface="Georgia" panose="02040502050405020303" pitchFamily="18" charset="0"/>
            </a:endParaRPr>
          </a:p>
          <a:p>
            <a:pPr defTabSz="942289">
              <a:defRPr/>
            </a:pPr>
            <a:r>
              <a:rPr lang="en-US" altLang="en-US" dirty="0">
                <a:solidFill>
                  <a:srgbClr val="111111"/>
                </a:solidFill>
                <a:latin typeface="Georgia" panose="02040502050405020303" pitchFamily="18" charset="0"/>
              </a:rPr>
              <a:t>Researchers examined 18,000 death records of individuals having a valid POLST form in the Oregon POLST Registry who had died of natural causes in Oregon between 2010 and 2011. The study compared the treatment wishes recorded on the person’s POLST Form to their location of death.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54</a:t>
            </a:fld>
            <a:endParaRPr lang="en-US" dirty="0">
              <a:solidFill>
                <a:prstClr val="black"/>
              </a:solidFill>
              <a:latin typeface="Calibri"/>
            </a:endParaRPr>
          </a:p>
        </p:txBody>
      </p:sp>
    </p:spTree>
    <p:extLst>
      <p:ext uri="{BB962C8B-B14F-4D97-AF65-F5344CB8AC3E}">
        <p14:creationId xmlns:p14="http://schemas.microsoft.com/office/powerpoint/2010/main" val="7081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SUGGESTED SCRIPT:</a:t>
            </a:r>
          </a:p>
          <a:p>
            <a:r>
              <a:rPr lang="en-US" i="1" dirty="0"/>
              <a:t>POLST is a process that helps identify a patient’s wishes regarding medical treatment through conversation, after which the patient’s treatment wishes are documented as a portable medical order, called a POLST Form.</a:t>
            </a:r>
          </a:p>
          <a:p>
            <a:endParaRPr lang="en-US" i="1" dirty="0"/>
          </a:p>
          <a:p>
            <a:r>
              <a:rPr lang="en-US" i="1" dirty="0"/>
              <a:t>***In IL, the POLST form can be signed either by a physician, an APN, PA or medical resident who has completed 1 year in an endorsed residency program.</a:t>
            </a:r>
          </a:p>
          <a:p>
            <a:endParaRPr lang="en-US" i="1" dirty="0"/>
          </a:p>
          <a:p>
            <a:r>
              <a:rPr lang="en-US" i="1" dirty="0"/>
              <a:t>***The POLST form is the most visible part, but the process behind its completion is the most important part. The conversation between the patient and his/her health care professional should include the patient’s goals of care considering current diagnosis, prognosis, and treatment options (including risks and benefits of each). The result of the conversation may be the completion of a POLST form—or it may be a first step in the care planning process.</a:t>
            </a:r>
          </a:p>
        </p:txBody>
      </p:sp>
      <p:sp>
        <p:nvSpPr>
          <p:cNvPr id="4" name="Slide Number Placeholder 3"/>
          <p:cNvSpPr>
            <a:spLocks noGrp="1"/>
          </p:cNvSpPr>
          <p:nvPr>
            <p:ph type="sldNum" sz="quarter" idx="5"/>
          </p:nvPr>
        </p:nvSpPr>
        <p:spPr/>
        <p:txBody>
          <a:bodyPr/>
          <a:lstStyle/>
          <a:p>
            <a:fld id="{DB336719-F7C5-4612-8488-38D5BFB10510}" type="slidenum">
              <a:rPr lang="en-US" smtClean="0"/>
              <a:pPr/>
              <a:t>6</a:t>
            </a:fld>
            <a:endParaRPr lang="en-US" dirty="0"/>
          </a:p>
        </p:txBody>
      </p:sp>
    </p:spTree>
    <p:extLst>
      <p:ext uri="{BB962C8B-B14F-4D97-AF65-F5344CB8AC3E}">
        <p14:creationId xmlns:p14="http://schemas.microsoft.com/office/powerpoint/2010/main" val="369831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***While the POLST IL is supported by a national program that assists states and provides quality standards, each state develops and administers its own POLST Program. In some states, the program is called POST, MOLST, MOST or something else.</a:t>
            </a:r>
          </a:p>
          <a:p>
            <a:endParaRPr lang="en-US" i="1" dirty="0"/>
          </a:p>
          <a:p>
            <a:pPr marL="176679" indent="-176679">
              <a:buFont typeface="Arial" panose="020B0604020202020204" pitchFamily="34" charset="0"/>
              <a:buChar char="•"/>
            </a:pPr>
            <a:r>
              <a:rPr lang="en-US" i="1" dirty="0"/>
              <a:t>The POLST Paradigm model started in Oregon which released the first POLST form in 1995.</a:t>
            </a:r>
          </a:p>
          <a:p>
            <a:pPr marL="176679" indent="-176679">
              <a:buFont typeface="Arial" panose="020B0604020202020204" pitchFamily="34" charset="0"/>
              <a:buChar char="•"/>
            </a:pPr>
            <a:r>
              <a:rPr lang="en-US" i="1" dirty="0"/>
              <a:t>After several years of evaluation, the program became known as Physician Orders for Life-Sustaining Treatment (POLST).</a:t>
            </a:r>
          </a:p>
          <a:p>
            <a:pPr marL="176679" indent="-176679">
              <a:buFont typeface="Arial" panose="020B0604020202020204" pitchFamily="34" charset="0"/>
              <a:buChar char="•"/>
            </a:pPr>
            <a:r>
              <a:rPr lang="en-US" i="1" dirty="0"/>
              <a:t>In 2004 the National POLST Advisory Panel was established, later known as the National POLST Paradigm Task Force.</a:t>
            </a:r>
          </a:p>
          <a:p>
            <a:pPr marL="176679" indent="-176679">
              <a:buFont typeface="Arial" panose="020B0604020202020204" pitchFamily="34" charset="0"/>
              <a:buChar char="•"/>
            </a:pPr>
            <a:r>
              <a:rPr lang="en-US" i="1" dirty="0"/>
              <a:t>POLST adoption gradually expanded state by state as a way to ensure patient preferences for end-of-life care are consistently honored.</a:t>
            </a:r>
          </a:p>
          <a:p>
            <a:endParaRPr lang="en-US" i="1"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7</a:t>
            </a:fld>
            <a:endParaRPr lang="en-US" dirty="0"/>
          </a:p>
        </p:txBody>
      </p:sp>
    </p:spTree>
    <p:extLst>
      <p:ext uri="{BB962C8B-B14F-4D97-AF65-F5344CB8AC3E}">
        <p14:creationId xmlns:p14="http://schemas.microsoft.com/office/powerpoint/2010/main" val="398845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b="0" dirty="0"/>
              <a:t>Review slide as written</a:t>
            </a:r>
          </a:p>
          <a:p>
            <a:endParaRPr lang="en-US" dirty="0"/>
          </a:p>
          <a:p>
            <a:endParaRPr lang="en-US" dirty="0"/>
          </a:p>
        </p:txBody>
      </p:sp>
      <p:sp>
        <p:nvSpPr>
          <p:cNvPr id="4" name="Slide Number Placeholder 3"/>
          <p:cNvSpPr>
            <a:spLocks noGrp="1"/>
          </p:cNvSpPr>
          <p:nvPr>
            <p:ph type="sldNum" sz="quarter" idx="10"/>
          </p:nvPr>
        </p:nvSpPr>
        <p:spPr/>
        <p:txBody>
          <a:bodyPr/>
          <a:lstStyle/>
          <a:p>
            <a:fld id="{DB336719-F7C5-4612-8488-38D5BFB1051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solidFill>
                  <a:prstClr val="black"/>
                </a:solidFill>
              </a:rPr>
              <a:t>The POLST IL form is standardized and recognized throughout the state. </a:t>
            </a:r>
            <a:r>
              <a:rPr lang="en-US" b="0" i="1" dirty="0"/>
              <a:t>The IL Department of Public Health is responsible for publishing and providing guidance on using the form.</a:t>
            </a:r>
          </a:p>
          <a:p>
            <a:endParaRPr lang="en-US" b="0" i="1" dirty="0"/>
          </a:p>
          <a:p>
            <a:r>
              <a:rPr lang="en-US" i="1" dirty="0"/>
              <a:t>***The POLST form is an immediately available, portable, out-of-hospital medical order set that assists emergency personnel in providing treatments aligned with patient preferences during an emergency.</a:t>
            </a:r>
          </a:p>
          <a:p>
            <a:endParaRPr lang="en-US" i="1" dirty="0"/>
          </a:p>
        </p:txBody>
      </p:sp>
      <p:sp>
        <p:nvSpPr>
          <p:cNvPr id="4" name="Slide Number Placeholder 3"/>
          <p:cNvSpPr>
            <a:spLocks noGrp="1"/>
          </p:cNvSpPr>
          <p:nvPr>
            <p:ph type="sldNum" sz="quarter" idx="10"/>
          </p:nvPr>
        </p:nvSpPr>
        <p:spPr/>
        <p:txBody>
          <a:bodyPr/>
          <a:lstStyle/>
          <a:p>
            <a:fld id="{DB336719-F7C5-4612-8488-38D5BFB10510}" type="slidenum">
              <a:rPr lang="en-US" smtClean="0"/>
              <a:pPr/>
              <a:t>9</a:t>
            </a:fld>
            <a:endParaRPr lang="en-US" dirty="0"/>
          </a:p>
        </p:txBody>
      </p:sp>
    </p:spTree>
    <p:extLst>
      <p:ext uri="{BB962C8B-B14F-4D97-AF65-F5344CB8AC3E}">
        <p14:creationId xmlns:p14="http://schemas.microsoft.com/office/powerpoint/2010/main" val="42672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292095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24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97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76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1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9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2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06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13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439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35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24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204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29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7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8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77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01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74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25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06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9262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168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390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1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0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7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709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11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51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38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033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15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85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040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52872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11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522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3424429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5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2845654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3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761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31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2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5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94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71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6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313819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5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65121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55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662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56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051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57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47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92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9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97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028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600" b="1">
                <a:latin typeface="Arial" panose="020B0604020202020204" pitchFamily="34" charset="0"/>
                <a:cs typeface="Arial" panose="020B0604020202020204" pitchFamily="34"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889980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70278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60734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757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1526017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8223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47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5357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766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709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1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147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535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0121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590146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87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1538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64" r:id="rId12"/>
    <p:sldLayoutId id="2147483661" r:id="rId13"/>
    <p:sldLayoutId id="2147483662"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0168555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65" r:id="rId12"/>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5597228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283130567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86591560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137836811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72802364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respectingchoices.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vitaltalk.org/" TargetMode="External"/><Relationship Id="rId5" Type="http://schemas.openxmlformats.org/officeDocument/2006/relationships/hyperlink" Target="https://pact.northwestern.edu/" TargetMode="External"/><Relationship Id="rId4" Type="http://schemas.openxmlformats.org/officeDocument/2006/relationships/hyperlink" Target="https://www.ariadnelabs.org/areas-of-work/serious-illness-care/resources/#Downloads&amp;%20Tool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600" y="4041287"/>
            <a:ext cx="8353027" cy="400110"/>
          </a:xfrm>
          <a:prstGeom prst="rect">
            <a:avLst/>
          </a:prstGeom>
          <a:noFill/>
        </p:spPr>
        <p:txBody>
          <a:bodyPr wrap="square" rtlCol="0">
            <a:spAutoFit/>
          </a:bodyPr>
          <a:lstStyle/>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2800" b="1" i="1" dirty="0">
              <a:solidFill>
                <a:srgbClr val="0081BE">
                  <a:lumMod val="50000"/>
                </a:srgbClr>
              </a:solidFill>
              <a:latin typeface="Arial Narrow" pitchFamily="34" charset="0"/>
              <a:ea typeface="ＭＳ Ｐゴシック" charset="-128"/>
            </a:endParaRPr>
          </a:p>
        </p:txBody>
      </p:sp>
      <p:sp>
        <p:nvSpPr>
          <p:cNvPr id="7" name="Rectangle 6">
            <a:extLst>
              <a:ext uri="{FF2B5EF4-FFF2-40B4-BE49-F238E27FC236}">
                <a16:creationId xmlns:a16="http://schemas.microsoft.com/office/drawing/2014/main" id="{C47A640B-F59A-40EF-ABED-1B9875A7DC72}"/>
              </a:ext>
            </a:extLst>
          </p:cNvPr>
          <p:cNvSpPr/>
          <p:nvPr/>
        </p:nvSpPr>
        <p:spPr>
          <a:xfrm>
            <a:off x="6781800" y="5562600"/>
            <a:ext cx="2133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CE384A-5660-4F31-9403-5028339D7401}"/>
              </a:ext>
            </a:extLst>
          </p:cNvPr>
          <p:cNvPicPr>
            <a:picLocks noChangeAspect="1"/>
          </p:cNvPicPr>
          <p:nvPr/>
        </p:nvPicPr>
        <p:blipFill>
          <a:blip r:embed="rId3"/>
          <a:stretch>
            <a:fillRect/>
          </a:stretch>
        </p:blipFill>
        <p:spPr>
          <a:xfrm>
            <a:off x="1855268" y="2130437"/>
            <a:ext cx="5433463" cy="2758527"/>
          </a:xfrm>
          <a:prstGeom prst="rect">
            <a:avLst/>
          </a:prstGeom>
        </p:spPr>
      </p:pic>
      <p:sp>
        <p:nvSpPr>
          <p:cNvPr id="2" name="TextBox 1">
            <a:extLst>
              <a:ext uri="{FF2B5EF4-FFF2-40B4-BE49-F238E27FC236}">
                <a16:creationId xmlns:a16="http://schemas.microsoft.com/office/drawing/2014/main" id="{284FF839-3BA2-4CEF-9B0E-EAC17E0F85F9}"/>
              </a:ext>
            </a:extLst>
          </p:cNvPr>
          <p:cNvSpPr txBox="1"/>
          <p:nvPr/>
        </p:nvSpPr>
        <p:spPr>
          <a:xfrm>
            <a:off x="761999" y="5562600"/>
            <a:ext cx="7620000" cy="461665"/>
          </a:xfrm>
          <a:prstGeom prst="rect">
            <a:avLst/>
          </a:prstGeom>
          <a:noFill/>
        </p:spPr>
        <p:txBody>
          <a:bodyPr wrap="square" rtlCol="0">
            <a:spAutoFit/>
          </a:bodyPr>
          <a:lstStyle/>
          <a:p>
            <a:pPr algn="ctr"/>
            <a:r>
              <a:rPr lang="en-US" sz="2400" b="1" dirty="0">
                <a:solidFill>
                  <a:schemeClr val="tx2">
                    <a:lumMod val="25000"/>
                  </a:schemeClr>
                </a:solidFill>
              </a:rPr>
              <a:t>Hospital Setting – Form Preparers (Non-Signing) Audience</a:t>
            </a:r>
          </a:p>
        </p:txBody>
      </p:sp>
    </p:spTree>
    <p:extLst>
      <p:ext uri="{BB962C8B-B14F-4D97-AF65-F5344CB8AC3E}">
        <p14:creationId xmlns:p14="http://schemas.microsoft.com/office/powerpoint/2010/main" val="40194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Who should have a POLST Form?</a:t>
            </a:r>
          </a:p>
        </p:txBody>
      </p:sp>
      <p:sp>
        <p:nvSpPr>
          <p:cNvPr id="2" name="Content Placeholder 1"/>
          <p:cNvSpPr>
            <a:spLocks noGrp="1"/>
          </p:cNvSpPr>
          <p:nvPr>
            <p:ph idx="1"/>
          </p:nvPr>
        </p:nvSpPr>
        <p:spPr/>
        <p:txBody>
          <a:bodyPr>
            <a:normAutofit lnSpcReduction="10000"/>
          </a:bodyPr>
          <a:lstStyle/>
          <a:p>
            <a:pPr marL="0" indent="0">
              <a:buNone/>
            </a:pPr>
            <a:r>
              <a:rPr lang="en-US" sz="2200" b="1" dirty="0">
                <a:latin typeface="Arial" panose="020B0604020202020204" pitchFamily="34" charset="0"/>
              </a:rPr>
              <a:t>The POLST decision-making process and resulting medical orders are intended for people of any age who are at risk for a life-threatening clinical event because they have a serious life-limiting medical condition, which may include advanced frailty.</a:t>
            </a:r>
          </a:p>
          <a:p>
            <a:pPr marL="0" indent="0">
              <a:buNone/>
            </a:pPr>
            <a:endParaRPr lang="en-US" sz="1700" dirty="0">
              <a:latin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This includes but is not limited to people with: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Severe Heart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Metastatic Cancer or Malignant Brain Tumor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Lung, Renal or Liver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Frailty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Neurodegenerative Disease </a:t>
            </a:r>
          </a:p>
          <a:p>
            <a:pPr marL="457200" marR="0" lvl="1" indent="0" algn="l" defTabSz="914400" rtl="0" eaLnBrk="1" fontAlgn="auto" latinLnBrk="0" hangingPunct="1">
              <a:lnSpc>
                <a:spcPct val="100000"/>
              </a:lnSpc>
              <a:spcBef>
                <a:spcPct val="20000"/>
              </a:spcBef>
              <a:spcAft>
                <a:spcPts val="0"/>
              </a:spcAft>
              <a:buClrTx/>
              <a:buSzTx/>
              <a:buNone/>
              <a:tabLst/>
              <a:defRPr/>
            </a:pPr>
            <a:r>
              <a:rPr lang="en-US" sz="1800" dirty="0">
                <a:solidFill>
                  <a:srgbClr val="E6E6E6">
                    <a:lumMod val="25000"/>
                  </a:srgbClr>
                </a:solidFill>
                <a:latin typeface="Arial" panose="020B0604020202020204" pitchFamily="34" charset="0"/>
              </a:rPr>
              <a:t>	</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(e.g., Dementia, Parkinson’s Disease, ALS)</a:t>
            </a: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30086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What else to know about </a:t>
            </a:r>
            <a:r>
              <a:rPr lang="en-US" sz="3600" b="1" dirty="0">
                <a:latin typeface="Arial" panose="020B0604020202020204" pitchFamily="34" charset="0"/>
                <a:cs typeface="Arial" panose="020B0604020202020204" pitchFamily="34" charset="0"/>
              </a:rPr>
              <a:t>a POLST?</a:t>
            </a:r>
          </a:p>
        </p:txBody>
      </p:sp>
      <p:sp>
        <p:nvSpPr>
          <p:cNvPr id="2" name="Content Placeholder 1"/>
          <p:cNvSpPr>
            <a:spLocks noGrp="1"/>
          </p:cNvSpPr>
          <p:nvPr>
            <p:ph idx="1"/>
          </p:nvPr>
        </p:nvSpPr>
        <p:spPr/>
        <p:txBody>
          <a:bodyPr>
            <a:normAutofit/>
          </a:bodyPr>
          <a:lstStyle/>
          <a:p>
            <a:r>
              <a:rPr lang="en-US" sz="1800" dirty="0">
                <a:latin typeface="Arial" panose="020B0604020202020204" pitchFamily="34" charset="0"/>
              </a:rPr>
              <a:t>Most people over age 65 are too healthy to have POLST orders.</a:t>
            </a:r>
          </a:p>
          <a:p>
            <a:endParaRPr lang="en-US" sz="1100" dirty="0">
              <a:latin typeface="Arial" panose="020B0604020202020204" pitchFamily="34" charset="0"/>
            </a:endParaRPr>
          </a:p>
          <a:p>
            <a:r>
              <a:rPr lang="en-US" sz="1800" dirty="0">
                <a:solidFill>
                  <a:schemeClr val="bg2">
                    <a:lumMod val="25000"/>
                  </a:schemeClr>
                </a:solidFill>
                <a:latin typeface="Arial" panose="020B0604020202020204" pitchFamily="34" charset="0"/>
              </a:rPr>
              <a:t>POLST </a:t>
            </a:r>
            <a:r>
              <a:rPr lang="en-US" sz="1800" b="1" dirty="0">
                <a:solidFill>
                  <a:srgbClr val="DB0962"/>
                </a:solidFill>
                <a:latin typeface="Arial" panose="020B0604020202020204" pitchFamily="34" charset="0"/>
              </a:rPr>
              <a:t>is </a:t>
            </a:r>
            <a:r>
              <a:rPr lang="en-US" sz="1800" b="1" u="sng" dirty="0">
                <a:solidFill>
                  <a:srgbClr val="DB0962"/>
                </a:solidFill>
                <a:latin typeface="Arial" panose="020B0604020202020204" pitchFamily="34" charset="0"/>
              </a:rPr>
              <a:t>not</a:t>
            </a:r>
            <a:r>
              <a:rPr lang="en-US" sz="1800" b="1" dirty="0">
                <a:solidFill>
                  <a:srgbClr val="DB0962"/>
                </a:solidFill>
                <a:latin typeface="Arial" panose="020B0604020202020204" pitchFamily="34" charset="0"/>
              </a:rPr>
              <a:t> intended </a:t>
            </a:r>
            <a:r>
              <a:rPr lang="en-US" sz="1800" dirty="0">
                <a:solidFill>
                  <a:schemeClr val="bg2">
                    <a:lumMod val="25000"/>
                  </a:schemeClr>
                </a:solidFill>
                <a:latin typeface="Arial" panose="020B0604020202020204" pitchFamily="34" charset="0"/>
              </a:rPr>
              <a:t>for people with chronic, stable disability, who must not be mistaken for being at the end of life.</a:t>
            </a:r>
          </a:p>
          <a:p>
            <a:endParaRPr lang="en-US" sz="1100" dirty="0">
              <a:solidFill>
                <a:schemeClr val="bg2">
                  <a:lumMod val="25000"/>
                </a:scheme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POLST form speaks for patients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ONLY</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 when they can’t speak for themselves.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patient can void or change their POLST form at anytime as their disease and health changes.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a:solidFill>
                  <a:srgbClr val="E6E6E6">
                    <a:lumMod val="25000"/>
                  </a:srgbClr>
                </a:solidFill>
                <a:latin typeface="Arial" panose="020B0604020202020204" pitchFamily="34" charset="0"/>
              </a:rPr>
              <a:t>A patient without POLST orders receives FULL TREATMENT as the default, and this </a:t>
            </a:r>
            <a:r>
              <a:rPr lang="en-US" sz="1800" b="1" dirty="0">
                <a:solidFill>
                  <a:srgbClr val="DB0962"/>
                </a:solidFill>
                <a:latin typeface="Arial" panose="020B0604020202020204" pitchFamily="34" charset="0"/>
              </a:rPr>
              <a:t>may</a:t>
            </a:r>
            <a:r>
              <a:rPr lang="en-US" sz="1800" dirty="0">
                <a:solidFill>
                  <a:srgbClr val="E6E6E6">
                    <a:lumMod val="25000"/>
                  </a:srgbClr>
                </a:solidFill>
                <a:latin typeface="Arial" panose="020B0604020202020204" pitchFamily="34" charset="0"/>
              </a:rPr>
              <a:t> be a reason not to complete the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800" dirty="0">
              <a:solidFill>
                <a:srgbClr val="E6E6E6">
                  <a:lumMod val="25000"/>
                </a:srgb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Accompanies patient from care setting to care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a:solidFill>
                <a:srgbClr val="E6E6E6">
                  <a:lumMod val="25000"/>
                </a:srgb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0" indent="0">
              <a:buNone/>
            </a:pPr>
            <a:endParaRPr lang="en-US" sz="2800" dirty="0">
              <a:solidFill>
                <a:schemeClr val="bg2">
                  <a:lumMod val="25000"/>
                </a:schemeClr>
              </a:solidFill>
              <a:latin typeface="Abadi Extra Light" panose="020B0204020104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0989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b="1" dirty="0">
                <a:latin typeface="Arial" panose="020B0604020202020204" pitchFamily="34" charset="0"/>
                <a:cs typeface="Arial" panose="020B0604020202020204" pitchFamily="34" charset="0"/>
              </a:rPr>
              <a:t>How is a POLST Form different from a Power of Attorney for Health Care?</a:t>
            </a:r>
          </a:p>
        </p:txBody>
      </p:sp>
      <p:graphicFrame>
        <p:nvGraphicFramePr>
          <p:cNvPr id="4" name="Content Placeholder 3">
            <a:extLst>
              <a:ext uri="{FF2B5EF4-FFF2-40B4-BE49-F238E27FC236}">
                <a16:creationId xmlns:a16="http://schemas.microsoft.com/office/drawing/2014/main" id="{1F15A727-2602-46FB-BB68-75CB037C5B59}"/>
              </a:ext>
            </a:extLst>
          </p:cNvPr>
          <p:cNvGraphicFramePr>
            <a:graphicFrameLocks noGrp="1"/>
          </p:cNvGraphicFramePr>
          <p:nvPr>
            <p:ph idx="1"/>
          </p:nvPr>
        </p:nvGraphicFramePr>
        <p:xfrm>
          <a:off x="457200" y="1600200"/>
          <a:ext cx="8228831" cy="4033014"/>
        </p:xfrm>
        <a:graphic>
          <a:graphicData uri="http://schemas.openxmlformats.org/drawingml/2006/table">
            <a:tbl>
              <a:tblPr firstRow="1" bandRow="1">
                <a:tableStyleId>{00A15C55-8517-42AA-B614-E9B94910E393}</a:tableStyleId>
              </a:tblPr>
              <a:tblGrid>
                <a:gridCol w="1826651">
                  <a:extLst>
                    <a:ext uri="{9D8B030D-6E8A-4147-A177-3AD203B41FA5}">
                      <a16:colId xmlns:a16="http://schemas.microsoft.com/office/drawing/2014/main" val="628191907"/>
                    </a:ext>
                  </a:extLst>
                </a:gridCol>
                <a:gridCol w="3201090">
                  <a:extLst>
                    <a:ext uri="{9D8B030D-6E8A-4147-A177-3AD203B41FA5}">
                      <a16:colId xmlns:a16="http://schemas.microsoft.com/office/drawing/2014/main" val="107832154"/>
                    </a:ext>
                  </a:extLst>
                </a:gridCol>
                <a:gridCol w="3201090">
                  <a:extLst>
                    <a:ext uri="{9D8B030D-6E8A-4147-A177-3AD203B41FA5}">
                      <a16:colId xmlns:a16="http://schemas.microsoft.com/office/drawing/2014/main" val="778821405"/>
                    </a:ext>
                  </a:extLst>
                </a:gridCol>
              </a:tblGrid>
              <a:tr h="447546">
                <a:tc>
                  <a:txBody>
                    <a:bodyPr/>
                    <a:lstStyle/>
                    <a:p>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tc>
                  <a:txBody>
                    <a:bodyPr/>
                    <a:lstStyle/>
                    <a:p>
                      <a:r>
                        <a:rPr lang="en-US" sz="1400" dirty="0">
                          <a:solidFill>
                            <a:schemeClr val="bg1"/>
                          </a:solidFill>
                          <a:latin typeface="Arial" panose="020B0604020202020204" pitchFamily="34" charset="0"/>
                          <a:cs typeface="Arial" panose="020B0604020202020204" pitchFamily="34" charset="0"/>
                        </a:rPr>
                        <a:t>POWER of ATTORNEY for HEALTH CARE</a:t>
                      </a:r>
                    </a:p>
                  </a:txBody>
                  <a:tcPr marL="106703" marR="106703">
                    <a:solidFill>
                      <a:schemeClr val="bg1">
                        <a:lumMod val="50000"/>
                      </a:schemeClr>
                    </a:solidFill>
                  </a:tcPr>
                </a:tc>
                <a:tc>
                  <a:txBody>
                    <a:bodyPr/>
                    <a:lstStyle/>
                    <a:p>
                      <a:r>
                        <a:rPr lang="en-US" sz="1400" dirty="0">
                          <a:latin typeface="Arial" panose="020B0604020202020204" pitchFamily="34" charset="0"/>
                          <a:cs typeface="Arial" panose="020B0604020202020204" pitchFamily="34" charset="0"/>
                        </a:rPr>
                        <a:t>POLST Form</a:t>
                      </a:r>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extLst>
                  <a:ext uri="{0D108BD9-81ED-4DB2-BD59-A6C34878D82A}">
                    <a16:rowId xmlns:a16="http://schemas.microsoft.com/office/drawing/2014/main" val="1029265874"/>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needs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All Decisional Adults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Serious Life-limiting Medical Condition</a:t>
                      </a:r>
                    </a:p>
                  </a:txBody>
                  <a:tcPr marL="106703" marR="106703" anchor="b">
                    <a:solidFill>
                      <a:schemeClr val="bg1">
                        <a:lumMod val="95000"/>
                      </a:schemeClr>
                    </a:solidFill>
                  </a:tcPr>
                </a:tc>
                <a:extLst>
                  <a:ext uri="{0D108BD9-81ED-4DB2-BD59-A6C34878D82A}">
                    <a16:rowId xmlns:a16="http://schemas.microsoft.com/office/drawing/2014/main" val="1352352163"/>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completes</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Individual</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Health Care Practitioner </a:t>
                      </a:r>
                    </a:p>
                  </a:txBody>
                  <a:tcPr marL="106703" marR="106703" anchor="b">
                    <a:solidFill>
                      <a:schemeClr val="tx2">
                        <a:lumMod val="90000"/>
                      </a:schemeClr>
                    </a:solidFill>
                  </a:tcPr>
                </a:tc>
                <a:extLst>
                  <a:ext uri="{0D108BD9-81ED-4DB2-BD59-A6C34878D82A}">
                    <a16:rowId xmlns:a16="http://schemas.microsoft.com/office/drawing/2014/main" val="1802527862"/>
                  </a:ext>
                </a:extLst>
              </a:tr>
              <a:tr h="930855">
                <a:tc>
                  <a:txBody>
                    <a:bodyPr/>
                    <a:lstStyle/>
                    <a:p>
                      <a:pPr>
                        <a:lnSpc>
                          <a:spcPct val="100000"/>
                        </a:lnSpc>
                      </a:pPr>
                      <a:r>
                        <a:rPr lang="en-US" sz="1600" b="1" dirty="0">
                          <a:solidFill>
                            <a:sysClr val="windowText" lastClr="000000"/>
                          </a:solidFill>
                          <a:latin typeface="Arial" panose="020B0604020202020204" pitchFamily="34" charset="0"/>
                          <a:cs typeface="Arial" panose="020B0604020202020204" pitchFamily="34" charset="0"/>
                        </a:rPr>
                        <a:t>Appoints a substitute decision maker</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Yes </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No</a:t>
                      </a:r>
                    </a:p>
                  </a:txBody>
                  <a:tcPr marL="106703" marR="106703" anchor="ctr">
                    <a:solidFill>
                      <a:schemeClr val="bg1">
                        <a:lumMod val="95000"/>
                      </a:schemeClr>
                    </a:solidFill>
                  </a:tcPr>
                </a:tc>
                <a:extLst>
                  <a:ext uri="{0D108BD9-81ED-4DB2-BD59-A6C34878D82A}">
                    <a16:rowId xmlns:a16="http://schemas.microsoft.com/office/drawing/2014/main" val="2302380620"/>
                  </a:ext>
                </a:extLst>
              </a:tr>
              <a:tr h="1021991">
                <a:tc>
                  <a:txBody>
                    <a:bodyPr/>
                    <a:lstStyle/>
                    <a:p>
                      <a:pPr>
                        <a:lnSpc>
                          <a:spcPct val="100000"/>
                        </a:lnSpc>
                      </a:pPr>
                      <a:r>
                        <a:rPr lang="en-US" sz="1600" b="1" dirty="0">
                          <a:solidFill>
                            <a:srgbClr val="DB0962"/>
                          </a:solidFill>
                          <a:latin typeface="Arial" panose="020B0604020202020204" pitchFamily="34" charset="0"/>
                          <a:cs typeface="Arial" panose="020B0604020202020204" pitchFamily="34" charset="0"/>
                        </a:rPr>
                        <a:t>Real-time instructions for first responders </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No</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Yes</a:t>
                      </a:r>
                    </a:p>
                  </a:txBody>
                  <a:tcPr marL="106703" marR="106703" anchor="ctr">
                    <a:solidFill>
                      <a:schemeClr val="bg1">
                        <a:lumMod val="85000"/>
                      </a:schemeClr>
                    </a:solidFill>
                  </a:tcPr>
                </a:tc>
                <a:extLst>
                  <a:ext uri="{0D108BD9-81ED-4DB2-BD59-A6C34878D82A}">
                    <a16:rowId xmlns:a16="http://schemas.microsoft.com/office/drawing/2014/main" val="399356896"/>
                  </a:ext>
                </a:extLst>
              </a:tr>
            </a:tbl>
          </a:graphicData>
        </a:graphic>
      </p:graphicFrame>
    </p:spTree>
    <p:extLst>
      <p:ext uri="{BB962C8B-B14F-4D97-AF65-F5344CB8AC3E}">
        <p14:creationId xmlns:p14="http://schemas.microsoft.com/office/powerpoint/2010/main" val="96703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686800" cy="1143000"/>
          </a:xfrm>
        </p:spPr>
        <p:txBody>
          <a:bodyPr>
            <a:normAutofit/>
          </a:bodyPr>
          <a:lstStyle/>
          <a:p>
            <a:r>
              <a:rPr lang="en-US" sz="3400" b="1" dirty="0">
                <a:latin typeface="Arial" panose="020B0604020202020204" pitchFamily="34" charset="0"/>
                <a:cs typeface="Arial" panose="020B0604020202020204" pitchFamily="34" charset="0"/>
              </a:rPr>
              <a:t>What are the benefits of POLST?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Promotes Person-Centered Care</a:t>
            </a:r>
          </a:p>
          <a:p>
            <a:pPr marL="0" indent="0">
              <a:buNone/>
            </a:pPr>
            <a:endParaRPr lang="en-US" sz="1200" b="1" dirty="0">
              <a:solidFill>
                <a:schemeClr val="bg2">
                  <a:lumMod val="25000"/>
                </a:schemeClr>
              </a:solidFill>
              <a:latin typeface="Arial" panose="020B0604020202020204" pitchFamily="34" charset="0"/>
            </a:endParaRP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Allows the person, loved ones and providers to discuss and document the person’s values and preferences for treatment in a medical emergency</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Protects individuals who live in the community from treatment that is inconsistent with their preferences</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Reduces medical errors by improving guidance during life-threatening emergencies</a:t>
            </a:r>
          </a:p>
          <a:p>
            <a:endParaRPr lang="en-US" sz="1000" dirty="0">
              <a:solidFill>
                <a:schemeClr val="bg2">
                  <a:lumMod val="25000"/>
                </a:schemeClr>
              </a:solidFill>
              <a:latin typeface="Arial" panose="020B0604020202020204" pitchFamily="34" charset="0"/>
            </a:endParaRPr>
          </a:p>
          <a:p>
            <a:endParaRPr lang="en-US" sz="2000" dirty="0">
              <a:solidFill>
                <a:schemeClr val="bg2">
                  <a:lumMod val="25000"/>
                </a:schemeClr>
              </a:solidFill>
              <a:latin typeface="Abadi Extra Light" panose="020B0204020104020204" pitchFamily="34" charset="0"/>
            </a:endParaRPr>
          </a:p>
          <a:p>
            <a:pPr>
              <a:buNone/>
            </a:pPr>
            <a:endParaRPr lang="en-US" sz="2800" dirty="0">
              <a:solidFill>
                <a:schemeClr val="bg2">
                  <a:lumMod val="25000"/>
                </a:schemeClr>
              </a:solidFill>
            </a:endParaRPr>
          </a:p>
        </p:txBody>
      </p:sp>
    </p:spTree>
    <p:extLst>
      <p:ext uri="{BB962C8B-B14F-4D97-AF65-F5344CB8AC3E}">
        <p14:creationId xmlns:p14="http://schemas.microsoft.com/office/powerpoint/2010/main" val="427995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 The Conversation</a:t>
            </a:r>
            <a:br>
              <a:rPr lang="en-US" dirty="0"/>
            </a:br>
            <a:endParaRPr lang="en-US" dirty="0"/>
          </a:p>
        </p:txBody>
      </p:sp>
    </p:spTree>
    <p:extLst>
      <p:ext uri="{BB962C8B-B14F-4D97-AF65-F5344CB8AC3E}">
        <p14:creationId xmlns:p14="http://schemas.microsoft.com/office/powerpoint/2010/main" val="69065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Introducing </a:t>
            </a:r>
            <a:r>
              <a:rPr lang="en-US" sz="3600" b="1" dirty="0">
                <a:solidFill>
                  <a:schemeClr val="bg1"/>
                </a:solidFill>
                <a:latin typeface="Arial" panose="020B0604020202020204" pitchFamily="34" charset="0"/>
                <a:cs typeface="Arial" panose="020B0604020202020204" pitchFamily="34" charset="0"/>
              </a:rPr>
              <a:t>the POLST </a:t>
            </a:r>
            <a:r>
              <a:rPr lang="en-US" sz="3600" b="1" dirty="0">
                <a:latin typeface="Arial" panose="020B0604020202020204" pitchFamily="34" charset="0"/>
                <a:cs typeface="Arial" panose="020B0604020202020204" pitchFamily="34" charset="0"/>
              </a:rPr>
              <a:t>Conversation</a:t>
            </a:r>
            <a:endParaRPr lang="en-US" sz="3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4"/>
            <a:ext cx="1981200" cy="4525963"/>
          </a:xfrm>
          <a:solidFill>
            <a:schemeClr val="bg2">
              <a:lumMod val="85000"/>
            </a:schemeClr>
          </a:solidFill>
          <a:ln>
            <a:solidFill>
              <a:schemeClr val="tx1"/>
            </a:solidFill>
          </a:ln>
        </p:spPr>
        <p:txBody>
          <a:bodyPr>
            <a:normAutofit fontScale="92500" lnSpcReduction="10000"/>
          </a:bodyPr>
          <a:lstStyle/>
          <a:p>
            <a:pPr marL="0" indent="0">
              <a:buNone/>
            </a:pPr>
            <a:r>
              <a:rPr lang="en-US" sz="2400" b="1" dirty="0">
                <a:solidFill>
                  <a:srgbClr val="DB0962"/>
                </a:solidFill>
                <a:latin typeface="Arial" panose="020B0604020202020204" pitchFamily="34" charset="0"/>
              </a:rPr>
              <a:t>WHO:</a:t>
            </a:r>
          </a:p>
          <a:p>
            <a:r>
              <a:rPr lang="en-US" sz="2000" dirty="0">
                <a:solidFill>
                  <a:srgbClr val="DB0962"/>
                </a:solidFill>
                <a:latin typeface="Arial" panose="020B0604020202020204" pitchFamily="34" charset="0"/>
              </a:rPr>
              <a:t>Physician</a:t>
            </a:r>
          </a:p>
          <a:p>
            <a:r>
              <a:rPr lang="en-US" sz="2000" dirty="0">
                <a:solidFill>
                  <a:srgbClr val="DB0962"/>
                </a:solidFill>
                <a:latin typeface="Arial" panose="020B0604020202020204" pitchFamily="34" charset="0"/>
              </a:rPr>
              <a:t>APRN</a:t>
            </a:r>
          </a:p>
          <a:p>
            <a:r>
              <a:rPr lang="en-US" sz="2000" dirty="0">
                <a:solidFill>
                  <a:srgbClr val="DB0962"/>
                </a:solidFill>
                <a:latin typeface="Arial" panose="020B0604020202020204" pitchFamily="34" charset="0"/>
              </a:rPr>
              <a:t>PA</a:t>
            </a:r>
          </a:p>
          <a:p>
            <a:r>
              <a:rPr lang="en-US" sz="2000" dirty="0">
                <a:solidFill>
                  <a:srgbClr val="DB0962"/>
                </a:solidFill>
                <a:latin typeface="Arial" panose="020B0604020202020204" pitchFamily="34" charset="0"/>
              </a:rPr>
              <a:t>RN </a:t>
            </a:r>
          </a:p>
          <a:p>
            <a:r>
              <a:rPr lang="en-US" sz="2000" dirty="0">
                <a:solidFill>
                  <a:srgbClr val="DB0962"/>
                </a:solidFill>
                <a:latin typeface="Arial" panose="020B0604020202020204" pitchFamily="34" charset="0"/>
              </a:rPr>
              <a:t>Social Worker</a:t>
            </a:r>
          </a:p>
          <a:p>
            <a:r>
              <a:rPr lang="en-US" sz="2000" dirty="0">
                <a:solidFill>
                  <a:srgbClr val="DB0962"/>
                </a:solidFill>
                <a:latin typeface="Arial" panose="020B0604020202020204" pitchFamily="34" charset="0"/>
              </a:rPr>
              <a:t>Chaplain</a:t>
            </a:r>
          </a:p>
          <a:p>
            <a:endParaRPr lang="en-US" sz="2000" dirty="0">
              <a:solidFill>
                <a:srgbClr val="DB0962"/>
              </a:solidFill>
              <a:latin typeface="Arial" panose="020B0604020202020204" pitchFamily="34" charset="0"/>
            </a:endParaRPr>
          </a:p>
          <a:p>
            <a:pPr>
              <a:buFont typeface="Wingdings" panose="05000000000000000000" pitchFamily="2" charset="2"/>
              <a:buChar char="v"/>
            </a:pPr>
            <a:r>
              <a:rPr lang="en-US" sz="2000" dirty="0">
                <a:solidFill>
                  <a:srgbClr val="DB0962"/>
                </a:solidFill>
                <a:latin typeface="Arial" panose="020B0604020202020204" pitchFamily="34" charset="0"/>
              </a:rPr>
              <a:t>Qualified healthcare practitioner  reviews orders &amp; signs form</a:t>
            </a:r>
          </a:p>
        </p:txBody>
      </p:sp>
      <p:sp>
        <p:nvSpPr>
          <p:cNvPr id="4" name="TextBox 3">
            <a:extLst>
              <a:ext uri="{FF2B5EF4-FFF2-40B4-BE49-F238E27FC236}">
                <a16:creationId xmlns:a16="http://schemas.microsoft.com/office/drawing/2014/main" id="{7A74581F-1249-4CC2-BBBE-6EDFEDCD08BC}"/>
              </a:ext>
            </a:extLst>
          </p:cNvPr>
          <p:cNvSpPr txBox="1"/>
          <p:nvPr/>
        </p:nvSpPr>
        <p:spPr>
          <a:xfrm>
            <a:off x="3962400" y="2286000"/>
            <a:ext cx="4495800" cy="3200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9C5AC64C-4801-4829-A947-9CF6C03E227D}"/>
              </a:ext>
            </a:extLst>
          </p:cNvPr>
          <p:cNvSpPr txBox="1"/>
          <p:nvPr/>
        </p:nvSpPr>
        <p:spPr>
          <a:xfrm>
            <a:off x="2621022" y="1593719"/>
            <a:ext cx="6093340" cy="4331955"/>
          </a:xfrm>
          <a:prstGeom prst="rect">
            <a:avLst/>
          </a:prstGeom>
          <a:noFill/>
        </p:spPr>
        <p:txBody>
          <a:bodyPr wrap="square" rtlCol="0">
            <a:spAutoFit/>
          </a:bodyPr>
          <a:lstStyle/>
          <a:p>
            <a:r>
              <a:rPr lang="en-US" sz="2800" b="1" dirty="0">
                <a:solidFill>
                  <a:schemeClr val="bg1">
                    <a:lumMod val="10000"/>
                  </a:schemeClr>
                </a:solidFill>
                <a:latin typeface="Arial" panose="020B0604020202020204" pitchFamily="34" charset="0"/>
                <a:cs typeface="Arial" panose="020B0604020202020204" pitchFamily="34" charset="0"/>
              </a:rPr>
              <a:t>WHAT TO DO:</a:t>
            </a:r>
            <a:r>
              <a:rPr lang="en-US" sz="2800" dirty="0">
                <a:solidFill>
                  <a:schemeClr val="bg1">
                    <a:lumMod val="10000"/>
                  </a:schemeClr>
                </a:solidFill>
                <a:latin typeface="Arial" panose="020B0604020202020204" pitchFamily="34" charset="0"/>
                <a:cs typeface="Arial" panose="020B0604020202020204" pitchFamily="34" charset="0"/>
              </a:rPr>
              <a:t> </a:t>
            </a:r>
            <a:endParaRPr lang="en-US" sz="2400" dirty="0">
              <a:solidFill>
                <a:schemeClr val="bg1">
                  <a:lumMod val="10000"/>
                </a:schemeClr>
              </a:solidFill>
              <a:latin typeface="Arial" panose="020B0604020202020204" pitchFamily="34" charset="0"/>
              <a:cs typeface="Arial" panose="020B0604020202020204" pitchFamily="34" charset="0"/>
            </a:endParaRPr>
          </a:p>
          <a:p>
            <a:endParaRPr lang="en-US" sz="100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Use simple language</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Start with a </a:t>
            </a:r>
            <a:r>
              <a:rPr lang="en-US" sz="2000" b="1" dirty="0">
                <a:solidFill>
                  <a:srgbClr val="DB0962"/>
                </a:solidFill>
                <a:latin typeface="Arial" panose="020B0604020202020204" pitchFamily="34" charset="0"/>
                <a:cs typeface="Arial" panose="020B0604020202020204" pitchFamily="34" charset="0"/>
              </a:rPr>
              <a:t>DISCUSSION</a:t>
            </a:r>
            <a:r>
              <a:rPr lang="en-US" sz="2000" b="1" dirty="0">
                <a:solidFill>
                  <a:schemeClr val="bg1">
                    <a:lumMod val="10000"/>
                  </a:schemeClr>
                </a:solidFill>
                <a:latin typeface="Arial" panose="020B0604020202020204" pitchFamily="34" charset="0"/>
                <a:cs typeface="Arial" panose="020B0604020202020204" pitchFamily="34" charset="0"/>
              </a:rPr>
              <a:t>, </a:t>
            </a:r>
            <a:r>
              <a:rPr lang="en-US" sz="2000" dirty="0">
                <a:solidFill>
                  <a:schemeClr val="bg1">
                    <a:lumMod val="10000"/>
                  </a:schemeClr>
                </a:solidFill>
                <a:latin typeface="Arial" panose="020B0604020202020204" pitchFamily="34" charset="0"/>
                <a:cs typeface="Arial" panose="020B0604020202020204" pitchFamily="34" charset="0"/>
              </a:rPr>
              <a:t>then end with the POLST form itself</a:t>
            </a:r>
          </a:p>
          <a:p>
            <a:r>
              <a:rPr lang="en-US" sz="2000" dirty="0">
                <a:solidFill>
                  <a:schemeClr val="bg1">
                    <a:lumMod val="10000"/>
                  </a:schemeClr>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Explain under what circumstances the form might be useful</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Ensure that the individual has necessary information to make each decision</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Inform that POLST form is optional and can be changed at any time</a:t>
            </a:r>
            <a:endParaRPr lang="en-US" sz="2800"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30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POLST Conversation – BEFORE the Form</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p:txBody>
          <a:bodyPr>
            <a:normAutofit lnSpcReduction="10000"/>
          </a:bodyPr>
          <a:lstStyle/>
          <a:p>
            <a:r>
              <a:rPr lang="en-US" sz="2400" dirty="0">
                <a:latin typeface="Arial" panose="020B0604020202020204" pitchFamily="34" charset="0"/>
              </a:rPr>
              <a:t>Review relevant medical facts; uncovering gaps in person’s understanding of prognosis</a:t>
            </a:r>
          </a:p>
          <a:p>
            <a:endParaRPr lang="en-US" sz="1600" dirty="0">
              <a:latin typeface="Arial" panose="020B0604020202020204" pitchFamily="34" charset="0"/>
            </a:endParaRPr>
          </a:p>
          <a:p>
            <a:r>
              <a:rPr lang="en-US" sz="2400" b="1" dirty="0">
                <a:latin typeface="Arial" panose="020B0604020202020204" pitchFamily="34" charset="0"/>
              </a:rPr>
              <a:t>Explore</a:t>
            </a:r>
            <a:r>
              <a:rPr lang="en-US" sz="2400" dirty="0">
                <a:latin typeface="Arial" panose="020B0604020202020204" pitchFamily="34" charset="0"/>
              </a:rPr>
              <a:t> experiences; identifying fears and concerns</a:t>
            </a:r>
          </a:p>
          <a:p>
            <a:pPr lvl="1"/>
            <a:r>
              <a:rPr lang="en-US" sz="2000" dirty="0">
                <a:latin typeface="Arial" panose="020B0604020202020204" pitchFamily="34" charset="0"/>
              </a:rPr>
              <a:t>Awareness of potential complications resulting from illness</a:t>
            </a:r>
          </a:p>
          <a:p>
            <a:pPr lvl="1"/>
            <a:r>
              <a:rPr lang="en-US" sz="2000" dirty="0">
                <a:latin typeface="Arial" panose="020B0604020202020204" pitchFamily="34" charset="0"/>
              </a:rPr>
              <a:t>Awareness of potential emergency treatments of these complications (e.g., CPR, intubation, hospitalization in ICU)</a:t>
            </a:r>
          </a:p>
          <a:p>
            <a:endParaRPr lang="en-US" sz="1400" dirty="0">
              <a:latin typeface="Arial" panose="020B0604020202020204" pitchFamily="34" charset="0"/>
            </a:endParaRPr>
          </a:p>
          <a:p>
            <a:r>
              <a:rPr lang="en-US" sz="2400" dirty="0">
                <a:latin typeface="Arial" panose="020B0604020202020204" pitchFamily="34" charset="0"/>
              </a:rPr>
              <a:t>Ask patient to reflect on goals/values and how they influence preferences</a:t>
            </a:r>
          </a:p>
          <a:p>
            <a:endParaRPr lang="en-US" sz="1400" dirty="0">
              <a:latin typeface="Arial" panose="020B0604020202020204" pitchFamily="34" charset="0"/>
            </a:endParaRPr>
          </a:p>
          <a:p>
            <a:r>
              <a:rPr lang="en-US" sz="2400" dirty="0">
                <a:latin typeface="Arial" panose="020B0604020202020204" pitchFamily="34" charset="0"/>
              </a:rPr>
              <a:t>And then, put the preferences in writing to translate them into actionable medical order</a:t>
            </a:r>
          </a:p>
          <a:p>
            <a:pPr marL="0" indent="0">
              <a:buNone/>
            </a:pPr>
            <a:endParaRPr lang="en-US" dirty="0"/>
          </a:p>
        </p:txBody>
      </p:sp>
    </p:spTree>
    <p:extLst>
      <p:ext uri="{BB962C8B-B14F-4D97-AF65-F5344CB8AC3E}">
        <p14:creationId xmlns:p14="http://schemas.microsoft.com/office/powerpoint/2010/main" val="78069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Knowledge GAP - Decision Point</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a:xfrm>
            <a:off x="457200" y="1600204"/>
            <a:ext cx="8229600" cy="5029196"/>
          </a:xfrm>
        </p:spPr>
        <p:txBody>
          <a:bodyPr>
            <a:normAutofit lnSpcReduction="10000"/>
          </a:bodyPr>
          <a:lstStyle/>
          <a:p>
            <a:pPr marL="0" indent="0">
              <a:buNone/>
            </a:pPr>
            <a:r>
              <a:rPr lang="en-US" sz="2600" dirty="0">
                <a:latin typeface="Arial" panose="020B0604020202020204" pitchFamily="34" charset="0"/>
              </a:rPr>
              <a:t>Non-practitioner POLST conversation reveals one or more:</a:t>
            </a:r>
            <a:endParaRPr lang="en-US" sz="1400" dirty="0">
              <a:latin typeface="Arial" panose="020B0604020202020204" pitchFamily="34" charset="0"/>
            </a:endParaRPr>
          </a:p>
          <a:p>
            <a:pPr lvl="1">
              <a:buFont typeface="Wingdings" panose="05000000000000000000" pitchFamily="2" charset="2"/>
              <a:buChar char="ü"/>
            </a:pPr>
            <a:r>
              <a:rPr lang="en-US" sz="1600" dirty="0">
                <a:latin typeface="Arial" panose="020B0604020202020204" pitchFamily="34" charset="0"/>
              </a:rPr>
              <a:t>Diagnosis/prognosis not understood</a:t>
            </a:r>
          </a:p>
          <a:p>
            <a:pPr lvl="1">
              <a:buFont typeface="Wingdings" panose="05000000000000000000" pitchFamily="2" charset="2"/>
              <a:buChar char="ü"/>
            </a:pPr>
            <a:r>
              <a:rPr lang="en-US" sz="1600" dirty="0">
                <a:latin typeface="Arial" panose="020B0604020202020204" pitchFamily="34" charset="0"/>
              </a:rPr>
              <a:t>Family member/s and patient/proxy not on the same page</a:t>
            </a:r>
          </a:p>
          <a:p>
            <a:pPr lvl="1">
              <a:buFont typeface="Wingdings" panose="05000000000000000000" pitchFamily="2" charset="2"/>
              <a:buChar char="ü"/>
            </a:pPr>
            <a:r>
              <a:rPr lang="en-US" sz="1600" dirty="0">
                <a:latin typeface="Arial" panose="020B0604020202020204" pitchFamily="34" charset="0"/>
              </a:rPr>
              <a:t>Risks &amp; benefits of POLST treatment options not understood</a:t>
            </a:r>
          </a:p>
          <a:p>
            <a:pPr lvl="1">
              <a:buFont typeface="Wingdings" panose="05000000000000000000" pitchFamily="2" charset="2"/>
              <a:buChar char="ü"/>
            </a:pPr>
            <a:r>
              <a:rPr lang="en-US" sz="1600" dirty="0">
                <a:latin typeface="Arial" panose="020B0604020202020204" pitchFamily="34" charset="0"/>
              </a:rPr>
              <a:t>Patient/proxy wishes are significantly different than anticipated</a:t>
            </a:r>
          </a:p>
          <a:p>
            <a:pPr lvl="1">
              <a:buFont typeface="Wingdings" panose="05000000000000000000" pitchFamily="2" charset="2"/>
              <a:buChar char="ü"/>
            </a:pPr>
            <a:r>
              <a:rPr lang="en-US" sz="1600" dirty="0">
                <a:latin typeface="Arial" panose="020B0604020202020204" pitchFamily="34" charset="0"/>
              </a:rPr>
              <a:t>Other substantial conflicts arise during the POLST conversation</a:t>
            </a:r>
          </a:p>
          <a:p>
            <a:pPr marL="0" indent="0">
              <a:buNone/>
            </a:pPr>
            <a:endParaRPr lang="en-US" sz="2000" b="1" dirty="0">
              <a:solidFill>
                <a:schemeClr val="accent3"/>
              </a:solidFill>
              <a:latin typeface="+mn-lt"/>
            </a:endParaRPr>
          </a:p>
          <a:p>
            <a:pPr marL="0" indent="0">
              <a:buNone/>
            </a:pPr>
            <a:r>
              <a:rPr lang="en-US" sz="2400" b="1" dirty="0">
                <a:solidFill>
                  <a:schemeClr val="accent3"/>
                </a:solidFill>
                <a:latin typeface="+mn-lt"/>
              </a:rPr>
              <a:t>IF YES -</a:t>
            </a:r>
          </a:p>
          <a:p>
            <a:pPr marL="400050" lvl="1" indent="0">
              <a:buNone/>
            </a:pPr>
            <a:r>
              <a:rPr lang="en-US" sz="2400" dirty="0">
                <a:solidFill>
                  <a:schemeClr val="accent3"/>
                </a:solidFill>
                <a:latin typeface="+mn-lt"/>
              </a:rPr>
              <a:t>Refer to medical practitioner for additional, appropriate clinical information</a:t>
            </a:r>
          </a:p>
          <a:p>
            <a:pPr marL="400050" lvl="1" indent="0">
              <a:buNone/>
            </a:pPr>
            <a:endParaRPr lang="en-US" sz="1050" b="1" dirty="0">
              <a:solidFill>
                <a:schemeClr val="accent3"/>
              </a:solidFill>
              <a:latin typeface="+mn-lt"/>
            </a:endParaRPr>
          </a:p>
          <a:p>
            <a:pPr marL="0" indent="0">
              <a:buNone/>
            </a:pPr>
            <a:r>
              <a:rPr lang="en-US" sz="2400" b="1" dirty="0">
                <a:latin typeface="+mn-lt"/>
              </a:rPr>
              <a:t>IF NO – </a:t>
            </a:r>
          </a:p>
          <a:p>
            <a:pPr marL="400050" lvl="1" indent="0">
              <a:buNone/>
            </a:pPr>
            <a:r>
              <a:rPr lang="en-US" dirty="0">
                <a:latin typeface="+mn-lt"/>
              </a:rPr>
              <a:t>Continue to discuss POLST Form</a:t>
            </a:r>
          </a:p>
        </p:txBody>
      </p:sp>
    </p:spTree>
    <p:extLst>
      <p:ext uri="{BB962C8B-B14F-4D97-AF65-F5344CB8AC3E}">
        <p14:creationId xmlns:p14="http://schemas.microsoft.com/office/powerpoint/2010/main" val="415027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4D46-235A-40B6-8F8C-31986D54F07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Case Studies</a:t>
            </a:r>
          </a:p>
        </p:txBody>
      </p:sp>
      <p:sp>
        <p:nvSpPr>
          <p:cNvPr id="3" name="Content Placeholder 2">
            <a:extLst>
              <a:ext uri="{FF2B5EF4-FFF2-40B4-BE49-F238E27FC236}">
                <a16:creationId xmlns:a16="http://schemas.microsoft.com/office/drawing/2014/main" id="{2A7F29AC-4B2F-49C2-AD4A-F51CFEF78E03}"/>
              </a:ext>
            </a:extLst>
          </p:cNvPr>
          <p:cNvSpPr>
            <a:spLocks noGrp="1"/>
          </p:cNvSpPr>
          <p:nvPr>
            <p:ph idx="1"/>
          </p:nvPr>
        </p:nvSpPr>
        <p:spPr>
          <a:xfrm>
            <a:off x="457200" y="1600204"/>
            <a:ext cx="8229600" cy="4571996"/>
          </a:xfrm>
        </p:spPr>
        <p:txBody>
          <a:bodyPr>
            <a:normAutofit/>
          </a:bodyPr>
          <a:lstStyle/>
          <a:p>
            <a:pPr marL="514350" indent="-514350">
              <a:buFont typeface="+mj-lt"/>
              <a:buAutoNum type="arabicPeriod"/>
            </a:pPr>
            <a:r>
              <a:rPr lang="en-US" sz="1600" dirty="0">
                <a:latin typeface="Arial" panose="020B0604020202020204" pitchFamily="34" charset="0"/>
              </a:rPr>
              <a:t>A 60 y/o with metastatic cancer who was recently hospitalized, and a POLST conversation is being conducted before he is discharged home. He recognizes his illness is terminal and does not wish to undergo CPR in case of cardiac arrest. He also does not want to be intubated should he suffer a primary respiratory arrest.  However, as his quality of life is still good, he is willing to attempt low burden, less-invasive measures to prolong his life. </a:t>
            </a:r>
            <a:r>
              <a:rPr lang="en-US" sz="1600" dirty="0">
                <a:solidFill>
                  <a:srgbClr val="DB0962"/>
                </a:solidFill>
                <a:latin typeface="Arial" panose="020B0604020202020204" pitchFamily="34" charset="0"/>
              </a:rPr>
              <a:t>REFER FOR MORE INFO?</a:t>
            </a:r>
          </a:p>
          <a:p>
            <a:pPr marL="514350" indent="-514350">
              <a:buFont typeface="+mj-lt"/>
              <a:buAutoNum type="arabicPeriod"/>
            </a:pPr>
            <a:endParaRPr lang="en-US" sz="1600" dirty="0">
              <a:solidFill>
                <a:srgbClr val="DB0962"/>
              </a:solidFill>
              <a:latin typeface="Arial" panose="020B0604020202020204" pitchFamily="34" charset="0"/>
            </a:endParaRPr>
          </a:p>
          <a:p>
            <a:pPr marL="514350" indent="-514350">
              <a:buFont typeface="+mj-lt"/>
              <a:buAutoNum type="arabicPeriod"/>
            </a:pPr>
            <a:r>
              <a:rPr lang="en-US" sz="1600" dirty="0">
                <a:latin typeface="Arial" panose="020B0604020202020204" pitchFamily="34" charset="0"/>
              </a:rPr>
              <a:t>A 78 y/o with late-stage COPD and frailty who, while hospitalized, was intubated and successfully extubated. A POLST conversation is conducted with the patient and, with his permission, his brother, who is also the patient’s POAHC, before the patient returns to his skilled nursing facility. The patient believes that should he suffer a cardiac arrest, the odds of his surviving an attempt at resuscitation are slim, and he does not wish to have CPR attempted. He is unsure about being intubated again should he suffer a potentially reversible condition, such as a pneumonia, but seems to prefer to stay at the SNF rather than go to the hospital. His brother feels very strongly that the patient should be full code, he survived the ICU once and will again. </a:t>
            </a:r>
            <a:r>
              <a:rPr lang="en-US" sz="1600" dirty="0">
                <a:solidFill>
                  <a:srgbClr val="DB0962"/>
                </a:solidFill>
                <a:latin typeface="Arial" panose="020B0604020202020204" pitchFamily="34" charset="0"/>
              </a:rPr>
              <a:t>REFER FOR MORE INFORMATION?</a:t>
            </a:r>
          </a:p>
          <a:p>
            <a:pPr marL="514350" indent="-514350">
              <a:buFont typeface="+mj-lt"/>
              <a:buAutoNum type="arabicPeriod"/>
            </a:pPr>
            <a:endParaRPr lang="en-US" sz="1600" dirty="0">
              <a:solidFill>
                <a:srgbClr val="DB0962"/>
              </a:solidFill>
            </a:endParaRPr>
          </a:p>
        </p:txBody>
      </p:sp>
    </p:spTree>
    <p:extLst>
      <p:ext uri="{BB962C8B-B14F-4D97-AF65-F5344CB8AC3E}">
        <p14:creationId xmlns:p14="http://schemas.microsoft.com/office/powerpoint/2010/main" val="18257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5A57-57D7-4340-A0B6-745FF6F059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Demonstrating That You Care</a:t>
            </a:r>
          </a:p>
        </p:txBody>
      </p:sp>
      <p:sp>
        <p:nvSpPr>
          <p:cNvPr id="3" name="Content Placeholder 2">
            <a:extLst>
              <a:ext uri="{FF2B5EF4-FFF2-40B4-BE49-F238E27FC236}">
                <a16:creationId xmlns:a16="http://schemas.microsoft.com/office/drawing/2014/main" id="{963C1493-60F7-41BA-BC6B-9910A9CF5481}"/>
              </a:ext>
            </a:extLst>
          </p:cNvPr>
          <p:cNvSpPr>
            <a:spLocks noGrp="1"/>
          </p:cNvSpPr>
          <p:nvPr>
            <p:ph idx="1"/>
          </p:nvPr>
        </p:nvSpPr>
        <p:spPr/>
        <p:txBody>
          <a:bodyPr>
            <a:normAutofit/>
          </a:bodyPr>
          <a:lstStyle/>
          <a:p>
            <a:r>
              <a:rPr lang="en-US" sz="2800" dirty="0">
                <a:latin typeface="Arial" panose="020B0604020202020204" pitchFamily="34" charset="0"/>
              </a:rPr>
              <a:t>Always approach with compassion</a:t>
            </a:r>
          </a:p>
          <a:p>
            <a:endParaRPr lang="en-US" sz="1100" dirty="0">
              <a:latin typeface="Arial" panose="020B0604020202020204" pitchFamily="34" charset="0"/>
            </a:endParaRPr>
          </a:p>
          <a:p>
            <a:r>
              <a:rPr lang="en-US" sz="2800" dirty="0">
                <a:latin typeface="Arial" panose="020B0604020202020204" pitchFamily="34" charset="0"/>
              </a:rPr>
              <a:t>Ask for permission to proceed with difficult discussions</a:t>
            </a:r>
          </a:p>
          <a:p>
            <a:endParaRPr lang="en-US" sz="1050" dirty="0">
              <a:latin typeface="Arial" panose="020B0604020202020204" pitchFamily="34" charset="0"/>
            </a:endParaRPr>
          </a:p>
          <a:p>
            <a:r>
              <a:rPr lang="en-US" sz="2800" dirty="0">
                <a:latin typeface="Arial" panose="020B0604020202020204" pitchFamily="34" charset="0"/>
              </a:rPr>
              <a:t>Encourage understanding between patients and family members </a:t>
            </a:r>
          </a:p>
          <a:p>
            <a:pPr lvl="1"/>
            <a:r>
              <a:rPr lang="en-US" sz="2000" dirty="0">
                <a:latin typeface="Arial" panose="020B0604020202020204" pitchFamily="34" charset="0"/>
              </a:rPr>
              <a:t>Hearing the information for the first time is hard.</a:t>
            </a:r>
          </a:p>
          <a:p>
            <a:pPr lvl="1"/>
            <a:r>
              <a:rPr lang="en-US" sz="2000" dirty="0">
                <a:latin typeface="Arial" panose="020B0604020202020204" pitchFamily="34" charset="0"/>
              </a:rPr>
              <a:t>It’s normal to need time to think things through.</a:t>
            </a:r>
          </a:p>
          <a:p>
            <a:pPr lvl="1"/>
            <a:r>
              <a:rPr lang="en-US" sz="2000" dirty="0">
                <a:latin typeface="Arial" panose="020B0604020202020204" pitchFamily="34" charset="0"/>
              </a:rPr>
              <a:t>Use multiple conversations as needed.</a:t>
            </a:r>
          </a:p>
        </p:txBody>
      </p:sp>
    </p:spTree>
    <p:extLst>
      <p:ext uri="{BB962C8B-B14F-4D97-AF65-F5344CB8AC3E}">
        <p14:creationId xmlns:p14="http://schemas.microsoft.com/office/powerpoint/2010/main" val="217613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Permission to Use</a:t>
            </a:r>
          </a:p>
        </p:txBody>
      </p:sp>
      <p:sp>
        <p:nvSpPr>
          <p:cNvPr id="6" name="Content Placeholder 5"/>
          <p:cNvSpPr>
            <a:spLocks noGrp="1"/>
          </p:cNvSpPr>
          <p:nvPr>
            <p:ph idx="1"/>
          </p:nvPr>
        </p:nvSpPr>
        <p:spPr/>
        <p:txBody>
          <a:bodyPr/>
          <a:lstStyle/>
          <a:p>
            <a:r>
              <a:rPr lang="en-US" sz="2400" dirty="0">
                <a:latin typeface="Arial" panose="020B0604020202020204" pitchFamily="34" charset="0"/>
              </a:rPr>
              <a:t>This slide presentation may be used without permission. To promote consistency across the state, the slides may not be altered.</a:t>
            </a:r>
          </a:p>
          <a:p>
            <a:endParaRPr lang="en-US" sz="1400" dirty="0">
              <a:latin typeface="Arial" panose="020B0604020202020204" pitchFamily="34" charset="0"/>
            </a:endParaRPr>
          </a:p>
          <a:p>
            <a:r>
              <a:rPr lang="en-US" sz="2400" dirty="0">
                <a:latin typeface="Arial" panose="020B0604020202020204" pitchFamily="34" charset="0"/>
              </a:rPr>
              <a:t>You may freely take language (but not screenshots) from this presentation to use in your own presentations.</a:t>
            </a:r>
          </a:p>
          <a:p>
            <a:endParaRPr lang="en-US" sz="1400" dirty="0">
              <a:latin typeface="Arial" panose="020B0604020202020204" pitchFamily="34" charset="0"/>
            </a:endParaRPr>
          </a:p>
          <a:p>
            <a:r>
              <a:rPr lang="en-US" sz="2400" dirty="0">
                <a:latin typeface="Arial" panose="020B0604020202020204" pitchFamily="34" charset="0"/>
              </a:rPr>
              <a:t>Please send requests for institutionally specific modifications to polstIllinois@gmail.com.</a:t>
            </a:r>
          </a:p>
        </p:txBody>
      </p:sp>
    </p:spTree>
    <p:extLst>
      <p:ext uri="{BB962C8B-B14F-4D97-AF65-F5344CB8AC3E}">
        <p14:creationId xmlns:p14="http://schemas.microsoft.com/office/powerpoint/2010/main" val="35708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II. The Form </a:t>
            </a:r>
            <a:br>
              <a:rPr lang="en-US" dirty="0"/>
            </a:br>
            <a:endParaRPr lang="en-US" dirty="0"/>
          </a:p>
        </p:txBody>
      </p:sp>
    </p:spTree>
    <p:extLst>
      <p:ext uri="{BB962C8B-B14F-4D97-AF65-F5344CB8AC3E}">
        <p14:creationId xmlns:p14="http://schemas.microsoft.com/office/powerpoint/2010/main" val="236008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95309" y="324375"/>
            <a:ext cx="8948691" cy="941603"/>
          </a:xfrm>
          <a:prstGeom prst="rect">
            <a:avLst/>
          </a:prstGeom>
        </p:spPr>
        <p:txBody>
          <a:bodyPr>
            <a:noAutofit/>
          </a:bodyPr>
          <a:lstStyle/>
          <a:p>
            <a:pPr defTabSz="457200" fontAlgn="base">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97" charset="-128"/>
                <a:cs typeface="Arial" panose="020B0604020202020204" pitchFamily="34" charset="0"/>
              </a:rPr>
              <a:t>The IDPH Uniform POLST Form </a:t>
            </a:r>
          </a:p>
        </p:txBody>
      </p:sp>
      <p:pic>
        <p:nvPicPr>
          <p:cNvPr id="3" name="Picture 2">
            <a:extLst>
              <a:ext uri="{FF2B5EF4-FFF2-40B4-BE49-F238E27FC236}">
                <a16:creationId xmlns:a16="http://schemas.microsoft.com/office/drawing/2014/main" id="{9CB904CA-5231-4589-91B1-1ED38622BD22}"/>
              </a:ext>
            </a:extLst>
          </p:cNvPr>
          <p:cNvPicPr>
            <a:picLocks noChangeAspect="1"/>
          </p:cNvPicPr>
          <p:nvPr/>
        </p:nvPicPr>
        <p:blipFill>
          <a:blip r:embed="rId3"/>
          <a:stretch>
            <a:fillRect/>
          </a:stretch>
        </p:blipFill>
        <p:spPr>
          <a:xfrm>
            <a:off x="206796" y="1421642"/>
            <a:ext cx="4178990" cy="5433430"/>
          </a:xfrm>
          <a:prstGeom prst="rect">
            <a:avLst/>
          </a:prstGeom>
        </p:spPr>
      </p:pic>
      <p:sp>
        <p:nvSpPr>
          <p:cNvPr id="7" name="Oval 6"/>
          <p:cNvSpPr/>
          <p:nvPr/>
        </p:nvSpPr>
        <p:spPr>
          <a:xfrm>
            <a:off x="457200" y="2590800"/>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DB0962"/>
              </a:solidFill>
            </a:endParaRPr>
          </a:p>
        </p:txBody>
      </p:sp>
      <p:sp>
        <p:nvSpPr>
          <p:cNvPr id="8" name="Oval 7"/>
          <p:cNvSpPr/>
          <p:nvPr/>
        </p:nvSpPr>
        <p:spPr>
          <a:xfrm>
            <a:off x="448911" y="3065417"/>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Oval 10"/>
          <p:cNvSpPr/>
          <p:nvPr/>
        </p:nvSpPr>
        <p:spPr>
          <a:xfrm>
            <a:off x="448911" y="4178295"/>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2" name="Oval 11"/>
          <p:cNvSpPr/>
          <p:nvPr/>
        </p:nvSpPr>
        <p:spPr>
          <a:xfrm>
            <a:off x="448911" y="4566913"/>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3" name="Oval 12"/>
          <p:cNvSpPr/>
          <p:nvPr/>
        </p:nvSpPr>
        <p:spPr>
          <a:xfrm>
            <a:off x="448911" y="5710992"/>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pic>
        <p:nvPicPr>
          <p:cNvPr id="5" name="Picture 4">
            <a:extLst>
              <a:ext uri="{FF2B5EF4-FFF2-40B4-BE49-F238E27FC236}">
                <a16:creationId xmlns:a16="http://schemas.microsoft.com/office/drawing/2014/main" id="{7A290F93-E4CD-44EE-BF94-161302143C04}"/>
              </a:ext>
            </a:extLst>
          </p:cNvPr>
          <p:cNvPicPr>
            <a:picLocks noChangeAspect="1"/>
          </p:cNvPicPr>
          <p:nvPr/>
        </p:nvPicPr>
        <p:blipFill>
          <a:blip r:embed="rId4"/>
          <a:stretch>
            <a:fillRect/>
          </a:stretch>
        </p:blipFill>
        <p:spPr>
          <a:xfrm>
            <a:off x="4758214" y="1421642"/>
            <a:ext cx="4178990" cy="5442405"/>
          </a:xfrm>
          <a:prstGeom prst="rect">
            <a:avLst/>
          </a:prstGeom>
        </p:spPr>
      </p:pic>
    </p:spTree>
    <p:extLst>
      <p:ext uri="{BB962C8B-B14F-4D97-AF65-F5344CB8AC3E}">
        <p14:creationId xmlns:p14="http://schemas.microsoft.com/office/powerpoint/2010/main" val="58338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3 Primary Medical Order Sections</a:t>
            </a:r>
            <a:endParaRPr lang="en-US" sz="3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571500" indent="-514350">
              <a:lnSpc>
                <a:spcPct val="110000"/>
              </a:lnSpc>
              <a:spcBef>
                <a:spcPts val="600"/>
              </a:spcBef>
              <a:buFont typeface="+mj-lt"/>
              <a:buAutoNum type="alphaUcPeriod"/>
            </a:pPr>
            <a:r>
              <a:rPr lang="en-US" sz="3000" b="1" dirty="0">
                <a:latin typeface="Arial" panose="020B0604020202020204" pitchFamily="34" charset="0"/>
              </a:rPr>
              <a:t>If NO pulse and NO breathing: CPR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Attempt resuscitation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Do Not Attempt resuscitation (DNR)</a:t>
            </a:r>
          </a:p>
          <a:p>
            <a:pPr marL="571500" indent="-514350">
              <a:lnSpc>
                <a:spcPct val="110000"/>
              </a:lnSpc>
              <a:spcBef>
                <a:spcPts val="1300"/>
              </a:spcBef>
              <a:buFont typeface="+mj-lt"/>
              <a:buAutoNum type="alphaUcPeriod"/>
            </a:pPr>
            <a:r>
              <a:rPr lang="en-US" sz="3000" b="1" dirty="0">
                <a:latin typeface="Arial" panose="020B0604020202020204" pitchFamily="34" charset="0"/>
              </a:rPr>
              <a:t>If pulse and/or breathing are present: Care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Full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Selective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Comfort-Focused Treatment</a:t>
            </a:r>
          </a:p>
          <a:p>
            <a:pPr marL="571500" indent="-514350">
              <a:lnSpc>
                <a:spcPct val="110000"/>
              </a:lnSpc>
              <a:spcBef>
                <a:spcPts val="1300"/>
              </a:spcBef>
              <a:buFont typeface="+mj-lt"/>
              <a:buAutoNum type="alphaUcPeriod"/>
            </a:pPr>
            <a:r>
              <a:rPr lang="en-US" sz="3000" b="1" dirty="0">
                <a:latin typeface="Arial" panose="020B0604020202020204" pitchFamily="34" charset="0"/>
              </a:rPr>
              <a:t>Medically Administered Nutrition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Acceptable</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Trial Period</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None</a:t>
            </a:r>
          </a:p>
          <a:p>
            <a:endParaRPr lang="en-US" dirty="0"/>
          </a:p>
        </p:txBody>
      </p:sp>
    </p:spTree>
    <p:extLst>
      <p:ext uri="{BB962C8B-B14F-4D97-AF65-F5344CB8AC3E}">
        <p14:creationId xmlns:p14="http://schemas.microsoft.com/office/powerpoint/2010/main" val="2049759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702040" cy="1143000"/>
          </a:xfrm>
        </p:spPr>
        <p:txBody>
          <a:bodyPr>
            <a:noAutofit/>
          </a:bodyPr>
          <a:lstStyle/>
          <a:p>
            <a:r>
              <a:rPr lang="en-US" sz="3000" b="1" dirty="0">
                <a:latin typeface="Arial" panose="020B0604020202020204" pitchFamily="34" charset="0"/>
                <a:cs typeface="Arial" panose="020B0604020202020204" pitchFamily="34" charset="0"/>
              </a:rPr>
              <a:t>Section “A”: Cardio-Pulmonary Resuscitation</a:t>
            </a:r>
          </a:p>
        </p:txBody>
      </p:sp>
      <p:sp>
        <p:nvSpPr>
          <p:cNvPr id="3" name="Content Placeholder 2"/>
          <p:cNvSpPr>
            <a:spLocks noGrp="1"/>
          </p:cNvSpPr>
          <p:nvPr>
            <p:ph idx="1"/>
          </p:nvPr>
        </p:nvSpPr>
        <p:spPr>
          <a:xfrm>
            <a:off x="457200" y="2697309"/>
            <a:ext cx="8229600" cy="1905001"/>
          </a:xfrm>
        </p:spPr>
        <p:txBody>
          <a:bodyPr>
            <a:normAutofit fontScale="25000" lnSpcReduction="20000"/>
          </a:bodyPr>
          <a:lstStyle/>
          <a:p>
            <a:pPr>
              <a:buNone/>
            </a:pPr>
            <a:r>
              <a:rPr lang="en-US" sz="8000" dirty="0">
                <a:solidFill>
                  <a:schemeClr val="bg2">
                    <a:lumMod val="10000"/>
                  </a:schemeClr>
                </a:solidFill>
                <a:latin typeface="Arial" panose="020B0604020202020204" pitchFamily="34" charset="0"/>
              </a:rPr>
              <a:t>Section A documents what a person wishes to occur if they are found with no pulse and not breathing.</a:t>
            </a:r>
          </a:p>
          <a:p>
            <a:pPr>
              <a:buNone/>
            </a:pPr>
            <a:endParaRPr lang="en-US" sz="5600" b="1" dirty="0">
              <a:latin typeface="Arial" panose="020B0604020202020204" pitchFamily="34" charset="0"/>
            </a:endParaRPr>
          </a:p>
          <a:p>
            <a:pPr>
              <a:buNone/>
            </a:pPr>
            <a:r>
              <a:rPr lang="en-US" sz="8000" dirty="0">
                <a:latin typeface="Arial" panose="020B0604020202020204" pitchFamily="34" charset="0"/>
              </a:rPr>
              <a:t>The presence of a POLST form </a:t>
            </a:r>
            <a:r>
              <a:rPr lang="en-US" sz="8000" u="sng" dirty="0">
                <a:latin typeface="Arial" panose="020B0604020202020204" pitchFamily="34" charset="0"/>
              </a:rPr>
              <a:t>DOES NOT</a:t>
            </a:r>
            <a:r>
              <a:rPr lang="en-US" sz="8000" dirty="0">
                <a:latin typeface="Arial" panose="020B0604020202020204" pitchFamily="34" charset="0"/>
              </a:rPr>
              <a:t> mean DNR. Patients can use a POLST Form to indicate “Attempt Resuscitation” as well as “Do Not Attempt Resuscitation”.</a:t>
            </a:r>
          </a:p>
          <a:p>
            <a:endParaRPr lang="en-US" dirty="0"/>
          </a:p>
        </p:txBody>
      </p:sp>
      <p:pic>
        <p:nvPicPr>
          <p:cNvPr id="4" name="Picture 3"/>
          <p:cNvPicPr>
            <a:picLocks noChangeAspect="1"/>
          </p:cNvPicPr>
          <p:nvPr/>
        </p:nvPicPr>
        <p:blipFill>
          <a:blip r:embed="rId3" cstate="print"/>
          <a:stretch>
            <a:fillRect/>
          </a:stretch>
        </p:blipFill>
        <p:spPr>
          <a:xfrm>
            <a:off x="6613" y="1447800"/>
            <a:ext cx="9152627" cy="1028847"/>
          </a:xfrm>
          <a:prstGeom prst="rect">
            <a:avLst/>
          </a:prstGeom>
        </p:spPr>
      </p:pic>
      <p:sp>
        <p:nvSpPr>
          <p:cNvPr id="5" name="Rectangle 4">
            <a:extLst>
              <a:ext uri="{FF2B5EF4-FFF2-40B4-BE49-F238E27FC236}">
                <a16:creationId xmlns:a16="http://schemas.microsoft.com/office/drawing/2014/main" id="{102B1D85-793A-48FF-931F-7724D0A6B07C}"/>
              </a:ext>
            </a:extLst>
          </p:cNvPr>
          <p:cNvSpPr/>
          <p:nvPr/>
        </p:nvSpPr>
        <p:spPr>
          <a:xfrm>
            <a:off x="749300" y="4724400"/>
            <a:ext cx="7391400" cy="1578894"/>
          </a:xfrm>
          <a:prstGeom prst="rect">
            <a:avLst/>
          </a:prstGeom>
        </p:spPr>
        <p:txBody>
          <a:bodyPr wrap="square">
            <a:spAutoFit/>
          </a:bodyPr>
          <a:lstStyle/>
          <a:p>
            <a:pPr marL="342900" marR="0" lvl="0" indent="-342900" algn="l" defTabSz="457200" rtl="0" eaLnBrk="1" fontAlgn="base" latinLnBrk="0" hangingPunct="1">
              <a:lnSpc>
                <a:spcPct val="9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E6E6E6">
                    <a:lumMod val="10000"/>
                  </a:srgbClr>
                </a:solidFill>
                <a:effectLst/>
                <a:uLnTx/>
                <a:uFillTx/>
                <a:latin typeface="Arial" pitchFamily="34" charset="0"/>
                <a:ea typeface="+mn-ea"/>
                <a:cs typeface="Arial"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If “Attempt Resuscitation/CPR” box checked: Start CPR and full cardiac arrest care per local protocol.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347472" marR="0" lvl="0" indent="-347472" algn="l" defTabSz="457200" rtl="0" eaLnBrk="1" fontAlgn="base" latinLnBrk="0" hangingPunct="1">
              <a:lnSpc>
                <a:spcPct val="90000"/>
              </a:lnSpc>
              <a:spcBef>
                <a:spcPts val="1800"/>
              </a:spcBef>
              <a:spcAft>
                <a:spcPct val="0"/>
              </a:spcAft>
              <a:buClrTx/>
              <a:buSzTx/>
              <a:buFontTx/>
              <a:buNone/>
              <a:tabLst/>
              <a:defRPr/>
            </a:pP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	I</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f “DNR” box checked: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begin CPR.</a:t>
            </a:r>
          </a:p>
        </p:txBody>
      </p:sp>
      <p:pic>
        <p:nvPicPr>
          <p:cNvPr id="6" name="Picture 14" descr="11756289_s.jpg">
            <a:extLst>
              <a:ext uri="{FF2B5EF4-FFF2-40B4-BE49-F238E27FC236}">
                <a16:creationId xmlns:a16="http://schemas.microsoft.com/office/drawing/2014/main" id="{0F75D8DF-2AEB-44A9-BC8B-BDD49D0F2350}"/>
              </a:ext>
            </a:extLst>
          </p:cNvPr>
          <p:cNvPicPr>
            <a:picLocks noChangeAspect="1"/>
          </p:cNvPicPr>
          <p:nvPr/>
        </p:nvPicPr>
        <p:blipFill>
          <a:blip r:embed="rId4" cstate="print"/>
          <a:srcRect l="5232" t="58354" r="56395" b="11720"/>
          <a:stretch>
            <a:fillRect/>
          </a:stretch>
        </p:blipFill>
        <p:spPr bwMode="auto">
          <a:xfrm>
            <a:off x="571500" y="4912643"/>
            <a:ext cx="457200" cy="415925"/>
          </a:xfrm>
          <a:prstGeom prst="rect">
            <a:avLst/>
          </a:prstGeom>
          <a:noFill/>
          <a:ln w="9525">
            <a:noFill/>
            <a:miter lim="800000"/>
            <a:headEnd/>
            <a:tailEnd/>
          </a:ln>
        </p:spPr>
      </p:pic>
      <p:pic>
        <p:nvPicPr>
          <p:cNvPr id="7" name="Picture 15" descr="11756289_s.jpg">
            <a:extLst>
              <a:ext uri="{FF2B5EF4-FFF2-40B4-BE49-F238E27FC236}">
                <a16:creationId xmlns:a16="http://schemas.microsoft.com/office/drawing/2014/main" id="{A3694BFA-3E46-47FB-8D0C-8C8812E58B76}"/>
              </a:ext>
            </a:extLst>
          </p:cNvPr>
          <p:cNvPicPr>
            <a:picLocks noChangeAspect="1"/>
          </p:cNvPicPr>
          <p:nvPr/>
        </p:nvPicPr>
        <p:blipFill>
          <a:blip r:embed="rId4" cstate="print"/>
          <a:srcRect l="55814" t="58354" r="7558" b="10223"/>
          <a:stretch>
            <a:fillRect/>
          </a:stretch>
        </p:blipFill>
        <p:spPr bwMode="auto">
          <a:xfrm>
            <a:off x="571500" y="5846094"/>
            <a:ext cx="457200" cy="457200"/>
          </a:xfrm>
          <a:prstGeom prst="rect">
            <a:avLst/>
          </a:prstGeom>
          <a:noFill/>
          <a:ln w="9525">
            <a:noFill/>
            <a:miter lim="800000"/>
            <a:headEnd/>
            <a:tailEnd/>
          </a:ln>
        </p:spPr>
      </p:pic>
    </p:spTree>
    <p:extLst>
      <p:ext uri="{BB962C8B-B14F-4D97-AF65-F5344CB8AC3E}">
        <p14:creationId xmlns:p14="http://schemas.microsoft.com/office/powerpoint/2010/main" val="199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7098" y="74717"/>
            <a:ext cx="8229600" cy="1143000"/>
          </a:xfrm>
        </p:spPr>
        <p:txBody>
          <a:bodyPr>
            <a:normAutofit/>
          </a:bodyPr>
          <a:lstStyle/>
          <a:p>
            <a:pPr algn="l"/>
            <a:r>
              <a:rPr lang="en-US" b="1" dirty="0">
                <a:latin typeface="Arial" panose="020B0604020202020204" pitchFamily="34" charset="0"/>
                <a:cs typeface="Arial" panose="020B0604020202020204" pitchFamily="34" charset="0"/>
              </a:rPr>
              <a:t>Acceptable Options for a Valid Form</a:t>
            </a:r>
          </a:p>
        </p:txBody>
      </p:sp>
      <p:grpSp>
        <p:nvGrpSpPr>
          <p:cNvPr id="6" name="Group 5">
            <a:extLst>
              <a:ext uri="{FF2B5EF4-FFF2-40B4-BE49-F238E27FC236}">
                <a16:creationId xmlns:a16="http://schemas.microsoft.com/office/drawing/2014/main" id="{324D56F2-4313-4801-80AD-079E35240D50}"/>
              </a:ext>
            </a:extLst>
          </p:cNvPr>
          <p:cNvGrpSpPr/>
          <p:nvPr/>
        </p:nvGrpSpPr>
        <p:grpSpPr>
          <a:xfrm>
            <a:off x="966208" y="1676400"/>
            <a:ext cx="7211584" cy="4096803"/>
            <a:chOff x="560816" y="1694397"/>
            <a:chExt cx="7580903" cy="4495800"/>
          </a:xfrm>
        </p:grpSpPr>
        <p:sp>
          <p:nvSpPr>
            <p:cNvPr id="44" name="Rectangle 43"/>
            <p:cNvSpPr/>
            <p:nvPr/>
          </p:nvSpPr>
          <p:spPr>
            <a:xfrm>
              <a:off x="4245837" y="1694397"/>
              <a:ext cx="3895882"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Rectangle 42"/>
            <p:cNvSpPr/>
            <p:nvPr/>
          </p:nvSpPr>
          <p:spPr>
            <a:xfrm>
              <a:off x="560816" y="1694397"/>
              <a:ext cx="2438400"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1"/>
            <p:cNvGrpSpPr/>
            <p:nvPr/>
          </p:nvGrpSpPr>
          <p:grpSpPr>
            <a:xfrm>
              <a:off x="914983" y="2545149"/>
              <a:ext cx="1757779" cy="870012"/>
              <a:chOff x="896645" y="1846539"/>
              <a:chExt cx="1757779" cy="870012"/>
            </a:xfrm>
            <a:solidFill>
              <a:srgbClr val="0070C0"/>
            </a:solidFill>
          </p:grpSpPr>
          <p:sp>
            <p:nvSpPr>
              <p:cNvPr id="8" name="Rounded Rectangle 7"/>
              <p:cNvSpPr/>
              <p:nvPr/>
            </p:nvSpPr>
            <p:spPr>
              <a:xfrm>
                <a:off x="896645" y="1846539"/>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896646" y="2057400"/>
                <a:ext cx="1694154"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Yes! Do CPR</a:t>
                </a:r>
              </a:p>
            </p:txBody>
          </p:sp>
        </p:grpSp>
        <p:grpSp>
          <p:nvGrpSpPr>
            <p:cNvPr id="3" name="Group 34"/>
            <p:cNvGrpSpPr/>
            <p:nvPr/>
          </p:nvGrpSpPr>
          <p:grpSpPr>
            <a:xfrm>
              <a:off x="4574308" y="5468764"/>
              <a:ext cx="3362520" cy="575568"/>
              <a:chOff x="4400916" y="4173364"/>
              <a:chExt cx="3107185" cy="575568"/>
            </a:xfrm>
            <a:solidFill>
              <a:srgbClr val="0070C0"/>
            </a:solidFill>
          </p:grpSpPr>
          <p:sp>
            <p:nvSpPr>
              <p:cNvPr id="10" name="Rounded Rectangle 9"/>
              <p:cNvSpPr/>
              <p:nvPr/>
            </p:nvSpPr>
            <p:spPr>
              <a:xfrm>
                <a:off x="4400916" y="4173364"/>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4445481" y="4286148"/>
                <a:ext cx="3027286" cy="371526"/>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Comfort-Focused Treatment </a:t>
                </a:r>
              </a:p>
            </p:txBody>
          </p:sp>
        </p:grpSp>
        <p:grpSp>
          <p:nvGrpSpPr>
            <p:cNvPr id="4" name="Group 35"/>
            <p:cNvGrpSpPr/>
            <p:nvPr/>
          </p:nvGrpSpPr>
          <p:grpSpPr>
            <a:xfrm>
              <a:off x="4567551" y="4693694"/>
              <a:ext cx="3386020" cy="576072"/>
              <a:chOff x="4284215" y="4834632"/>
              <a:chExt cx="3107185" cy="575568"/>
            </a:xfrm>
            <a:solidFill>
              <a:srgbClr val="0070C0"/>
            </a:solidFill>
          </p:grpSpPr>
          <p:sp>
            <p:nvSpPr>
              <p:cNvPr id="11" name="Rounded Rectangle 10"/>
              <p:cNvSpPr/>
              <p:nvPr/>
            </p:nvSpPr>
            <p:spPr>
              <a:xfrm>
                <a:off x="4284215" y="4834632"/>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4342651" y="4906411"/>
                <a:ext cx="2893574" cy="472439"/>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Selective Treatment</a:t>
                </a:r>
              </a:p>
            </p:txBody>
          </p:sp>
        </p:grpSp>
        <p:sp>
          <p:nvSpPr>
            <p:cNvPr id="22" name="Left Arrow 21"/>
            <p:cNvSpPr/>
            <p:nvPr/>
          </p:nvSpPr>
          <p:spPr>
            <a:xfrm rot="10800000">
              <a:off x="3216678" y="2666413"/>
              <a:ext cx="886536" cy="548525"/>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33"/>
            <p:cNvGrpSpPr/>
            <p:nvPr/>
          </p:nvGrpSpPr>
          <p:grpSpPr>
            <a:xfrm>
              <a:off x="895947" y="4513153"/>
              <a:ext cx="1762958" cy="870012"/>
              <a:chOff x="909221" y="4616388"/>
              <a:chExt cx="1762958" cy="870012"/>
            </a:xfrm>
            <a:solidFill>
              <a:srgbClr val="0070C0"/>
            </a:solidFill>
          </p:grpSpPr>
          <p:sp>
            <p:nvSpPr>
              <p:cNvPr id="23" name="Rounded Rectangle 22"/>
              <p:cNvSpPr/>
              <p:nvPr/>
            </p:nvSpPr>
            <p:spPr>
              <a:xfrm>
                <a:off x="914400" y="4616388"/>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24" name="TextBox 23"/>
              <p:cNvSpPr txBox="1"/>
              <p:nvPr/>
            </p:nvSpPr>
            <p:spPr>
              <a:xfrm>
                <a:off x="909221" y="4812268"/>
                <a:ext cx="1757779"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DNR: No CPR</a:t>
                </a:r>
              </a:p>
            </p:txBody>
          </p:sp>
        </p:grpSp>
        <p:grpSp>
          <p:nvGrpSpPr>
            <p:cNvPr id="12" name="Group 32"/>
            <p:cNvGrpSpPr/>
            <p:nvPr/>
          </p:nvGrpSpPr>
          <p:grpSpPr>
            <a:xfrm>
              <a:off x="4687401" y="2606695"/>
              <a:ext cx="3200400" cy="578363"/>
              <a:chOff x="4267200" y="1981200"/>
              <a:chExt cx="3107185" cy="578363"/>
            </a:xfrm>
            <a:solidFill>
              <a:srgbClr val="DB0962"/>
            </a:solidFill>
          </p:grpSpPr>
          <p:sp>
            <p:nvSpPr>
              <p:cNvPr id="25" name="Rounded Rectangle 24"/>
              <p:cNvSpPr/>
              <p:nvPr/>
            </p:nvSpPr>
            <p:spPr>
              <a:xfrm>
                <a:off x="4267200" y="1981200"/>
                <a:ext cx="3107185" cy="57556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p:cNvSpPr txBox="1"/>
              <p:nvPr/>
            </p:nvSpPr>
            <p:spPr>
              <a:xfrm>
                <a:off x="4267200" y="2052935"/>
                <a:ext cx="3064276" cy="506628"/>
              </a:xfrm>
              <a:prstGeom prst="rect">
                <a:avLst/>
              </a:prstGeom>
              <a:solidFill>
                <a:srgbClr val="0070C0"/>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Full Treatment </a:t>
                </a:r>
              </a:p>
            </p:txBody>
          </p:sp>
        </p:grpSp>
        <p:grpSp>
          <p:nvGrpSpPr>
            <p:cNvPr id="14" name="Group 39"/>
            <p:cNvGrpSpPr/>
            <p:nvPr/>
          </p:nvGrpSpPr>
          <p:grpSpPr>
            <a:xfrm>
              <a:off x="4615543" y="3908402"/>
              <a:ext cx="3316454" cy="578363"/>
              <a:chOff x="4267200" y="1981200"/>
              <a:chExt cx="3107185" cy="578363"/>
            </a:xfrm>
            <a:solidFill>
              <a:srgbClr val="0070C0"/>
            </a:solidFill>
          </p:grpSpPr>
          <p:sp>
            <p:nvSpPr>
              <p:cNvPr id="41" name="Rounded Rectangle 40"/>
              <p:cNvSpPr/>
              <p:nvPr/>
            </p:nvSpPr>
            <p:spPr>
              <a:xfrm>
                <a:off x="4267200" y="1981200"/>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Box 41"/>
              <p:cNvSpPr txBox="1"/>
              <p:nvPr/>
            </p:nvSpPr>
            <p:spPr>
              <a:xfrm>
                <a:off x="4267200" y="2052935"/>
                <a:ext cx="3064276" cy="506628"/>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Full Treatment </a:t>
                </a:r>
              </a:p>
            </p:txBody>
          </p:sp>
        </p:grpSp>
        <p:sp>
          <p:nvSpPr>
            <p:cNvPr id="33" name="TextBox 32"/>
            <p:cNvSpPr txBox="1"/>
            <p:nvPr/>
          </p:nvSpPr>
          <p:spPr>
            <a:xfrm>
              <a:off x="783497" y="1839553"/>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charset="-128"/>
                  <a:cs typeface="Arial" panose="020B0604020202020204" pitchFamily="34" charset="0"/>
                </a:rPr>
                <a:t>Section A</a:t>
              </a:r>
            </a:p>
          </p:txBody>
        </p:sp>
        <p:sp>
          <p:nvSpPr>
            <p:cNvPr id="34" name="TextBox 33"/>
            <p:cNvSpPr txBox="1"/>
            <p:nvPr/>
          </p:nvSpPr>
          <p:spPr>
            <a:xfrm>
              <a:off x="5121402" y="1809116"/>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128"/>
                  <a:cs typeface="Arial" panose="020B0604020202020204" pitchFamily="34" charset="0"/>
                </a:rPr>
                <a:t>Section B</a:t>
              </a:r>
            </a:p>
          </p:txBody>
        </p:sp>
        <p:sp>
          <p:nvSpPr>
            <p:cNvPr id="32" name="Left Arrow 21">
              <a:extLst>
                <a:ext uri="{FF2B5EF4-FFF2-40B4-BE49-F238E27FC236}">
                  <a16:creationId xmlns:a16="http://schemas.microsoft.com/office/drawing/2014/main" id="{CCC39A27-3836-4CCC-8AEB-D7FFA2C35FC9}"/>
                </a:ext>
              </a:extLst>
            </p:cNvPr>
            <p:cNvSpPr/>
            <p:nvPr/>
          </p:nvSpPr>
          <p:spPr>
            <a:xfrm rot="10800000">
              <a:off x="3199995" y="4658217"/>
              <a:ext cx="919899" cy="579883"/>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2588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5" name="Content Placeholder 4"/>
          <p:cNvPicPr>
            <a:picLocks noGrp="1" noChangeAspect="1"/>
          </p:cNvPicPr>
          <p:nvPr>
            <p:ph idx="4294967295"/>
          </p:nvPr>
        </p:nvPicPr>
        <p:blipFill>
          <a:blip r:embed="rId3" cstate="print"/>
          <a:stretch>
            <a:fillRect/>
          </a:stretch>
        </p:blipFill>
        <p:spPr>
          <a:xfrm>
            <a:off x="0" y="1501775"/>
            <a:ext cx="8229600" cy="2520950"/>
          </a:xfrm>
          <a:prstGeom prst="rect">
            <a:avLst/>
          </a:prstGeom>
        </p:spPr>
      </p:pic>
      <p:sp>
        <p:nvSpPr>
          <p:cNvPr id="6" name="Rectangle 5"/>
          <p:cNvSpPr/>
          <p:nvPr/>
        </p:nvSpPr>
        <p:spPr>
          <a:xfrm>
            <a:off x="376989" y="4191000"/>
            <a:ext cx="7848600" cy="1717393"/>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Section B documents what a person wishes to occur if they are found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ea typeface="ＭＳ Ｐゴシック" pitchFamily="-97" charset="-128"/>
                <a:cs typeface="Arial" panose="020B0604020202020204" pitchFamily="34" charset="0"/>
              </a:rPr>
              <a:t>with a pulse and/or breathing present </a:t>
            </a: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but unable to communicate; cardiac arrest may occur shortly.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97" charset="-128"/>
                <a:cs typeface="Arial" panose="020B0604020202020204" pitchFamily="34" charset="0"/>
              </a:rPr>
              <a:t>a pulse and/or are breathing:</a:t>
            </a: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0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The checked box explains patient’s goal for treatment and specifies which treatments the patient wants to have and avoid.</a:t>
            </a:r>
          </a:p>
        </p:txBody>
      </p:sp>
    </p:spTree>
    <p:extLst>
      <p:ext uri="{BB962C8B-B14F-4D97-AF65-F5344CB8AC3E}">
        <p14:creationId xmlns:p14="http://schemas.microsoft.com/office/powerpoint/2010/main" val="5624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10" name="Left Arrow 9"/>
          <p:cNvSpPr/>
          <p:nvPr/>
        </p:nvSpPr>
        <p:spPr>
          <a:xfrm rot="8401763">
            <a:off x="406119" y="2152018"/>
            <a:ext cx="701333" cy="239698"/>
          </a:xfrm>
          <a:prstGeom prst="lef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3064374C-D3D1-471C-9CDC-71581C032FE4}"/>
              </a:ext>
            </a:extLst>
          </p:cNvPr>
          <p:cNvSpPr/>
          <p:nvPr/>
        </p:nvSpPr>
        <p:spPr>
          <a:xfrm>
            <a:off x="1117069" y="1715531"/>
            <a:ext cx="7317700" cy="685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FB3C41B-F7F7-40CC-B914-4F36B7C5BAF3}"/>
              </a:ext>
            </a:extLst>
          </p:cNvPr>
          <p:cNvSpPr txBox="1"/>
          <p:nvPr/>
        </p:nvSpPr>
        <p:spPr>
          <a:xfrm>
            <a:off x="307966" y="4355814"/>
            <a:ext cx="8428147"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Full Treatment: </a:t>
            </a:r>
            <a:r>
              <a:rPr kumimoji="0" lang="en-US" sz="20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Transfer me to the hospital and provide all appropriate treatment. I want to live as long as possible.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Must be selected when selecting CPR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Either box may be marked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5887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9" name="Left Arrow 8"/>
          <p:cNvSpPr/>
          <p:nvPr/>
        </p:nvSpPr>
        <p:spPr>
          <a:xfrm rot="8530465">
            <a:off x="387717" y="2780668"/>
            <a:ext cx="701333" cy="239698"/>
          </a:xfrm>
          <a:prstGeom prst="lef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4306FCD6-D898-4725-A7FD-92478014C69C}"/>
              </a:ext>
            </a:extLst>
          </p:cNvPr>
          <p:cNvSpPr/>
          <p:nvPr/>
        </p:nvSpPr>
        <p:spPr>
          <a:xfrm>
            <a:off x="1111121" y="2237014"/>
            <a:ext cx="7423279" cy="9144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87A8868-B716-46FA-A095-420D66679554}"/>
              </a:ext>
            </a:extLst>
          </p:cNvPr>
          <p:cNvSpPr txBox="1"/>
          <p:nvPr/>
        </p:nvSpPr>
        <p:spPr>
          <a:xfrm>
            <a:off x="265718" y="4332243"/>
            <a:ext cx="8490382" cy="212365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Selective Treatment</a:t>
            </a:r>
            <a:r>
              <a:rPr kumimoji="0" lang="en-US" sz="2000" b="1" i="1"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Transfer me to the hospital for medical treatment, but I do not want to be on the ventilator.</a:t>
            </a: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Person could receive treatments such 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IV fluids; IV meds as appropriate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May use CPAP, BiPAP, BVM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Other treatments as needed to return to “baseline”</a:t>
            </a:r>
          </a:p>
        </p:txBody>
      </p:sp>
    </p:spTree>
    <p:extLst>
      <p:ext uri="{BB962C8B-B14F-4D97-AF65-F5344CB8AC3E}">
        <p14:creationId xmlns:p14="http://schemas.microsoft.com/office/powerpoint/2010/main" val="7300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b="1" dirty="0">
                <a:latin typeface="Arial" panose="020B0604020202020204" pitchFamily="34" charset="0"/>
                <a:cs typeface="Arial" panose="020B0604020202020204" pitchFamily="34" charset="0"/>
              </a:rPr>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7" name="Left Arrow 6"/>
          <p:cNvSpPr/>
          <p:nvPr/>
        </p:nvSpPr>
        <p:spPr>
          <a:xfrm rot="8514553">
            <a:off x="395761" y="3531896"/>
            <a:ext cx="701333" cy="239698"/>
          </a:xfrm>
          <a:prstGeom prst="lef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9E043C6A-9767-4181-9236-C351BF9D3C14}"/>
              </a:ext>
            </a:extLst>
          </p:cNvPr>
          <p:cNvSpPr/>
          <p:nvPr/>
        </p:nvSpPr>
        <p:spPr>
          <a:xfrm>
            <a:off x="1104954" y="3149600"/>
            <a:ext cx="7429446" cy="83820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A41CEAD-1A68-467E-8DAC-5F448BD363D2}"/>
              </a:ext>
            </a:extLst>
          </p:cNvPr>
          <p:cNvSpPr/>
          <p:nvPr/>
        </p:nvSpPr>
        <p:spPr>
          <a:xfrm>
            <a:off x="423526" y="4534147"/>
            <a:ext cx="8110874" cy="126188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Comfort-Focused Treatment</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 want to be as comfortable as possible where I am but transfer me to the hospital if my pain or symptoms cannot be alleviated.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523632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Section “B”: Comfort Focused Treatment</a:t>
            </a:r>
          </a:p>
        </p:txBody>
      </p:sp>
      <p:sp>
        <p:nvSpPr>
          <p:cNvPr id="2" name="Content Placeholder 1"/>
          <p:cNvSpPr>
            <a:spLocks noGrp="1"/>
          </p:cNvSpPr>
          <p:nvPr>
            <p:ph idx="1"/>
          </p:nvPr>
        </p:nvSpPr>
        <p:spPr/>
        <p:txBody>
          <a:bodyPr>
            <a:normAutofit/>
          </a:bodyPr>
          <a:lstStyle/>
          <a:p>
            <a:pPr marL="0" indent="0">
              <a:buNone/>
            </a:pPr>
            <a:r>
              <a:rPr lang="en-US" sz="2400" dirty="0">
                <a:latin typeface="Arial" panose="020B0604020202020204" pitchFamily="34" charset="0"/>
              </a:rPr>
              <a:t>“Comfort-focused treatment” requires a clear explanation to the patient/substitute decision-maker:</a:t>
            </a:r>
            <a:endParaRPr lang="en-US" sz="2400" b="1" dirty="0">
              <a:latin typeface="Arial" panose="020B0604020202020204" pitchFamily="34" charset="0"/>
            </a:endParaRPr>
          </a:p>
          <a:p>
            <a:endParaRPr lang="en-US" sz="1400" dirty="0">
              <a:solidFill>
                <a:srgbClr val="FF0000"/>
              </a:solidFill>
              <a:latin typeface="Arial" panose="020B0604020202020204" pitchFamily="34" charset="0"/>
            </a:endParaRPr>
          </a:p>
          <a:p>
            <a:r>
              <a:rPr lang="en-US" sz="2400" dirty="0">
                <a:latin typeface="Arial" panose="020B0604020202020204" pitchFamily="34" charset="0"/>
              </a:rPr>
              <a:t>Regardless of the option selected in section B, treatment  for comfort is always provided – </a:t>
            </a:r>
            <a:r>
              <a:rPr lang="en-US" sz="2400" b="1" dirty="0">
                <a:solidFill>
                  <a:srgbClr val="DB0962"/>
                </a:solidFill>
                <a:latin typeface="Arial" panose="020B0604020202020204" pitchFamily="34" charset="0"/>
              </a:rPr>
              <a:t>we never do nothing!</a:t>
            </a:r>
          </a:p>
          <a:p>
            <a:endParaRPr lang="en-US" sz="1400" dirty="0">
              <a:latin typeface="Arial" panose="020B0604020202020204" pitchFamily="34" charset="0"/>
            </a:endParaRPr>
          </a:p>
          <a:p>
            <a:r>
              <a:rPr lang="en-US" sz="2400" dirty="0">
                <a:latin typeface="Arial" panose="020B0604020202020204" pitchFamily="34" charset="0"/>
              </a:rPr>
              <a:t>For example, if a person is choking, suction, manual treatment of airway, Heimlich maneuver would be implemented: </a:t>
            </a:r>
          </a:p>
          <a:p>
            <a:pPr marL="0" indent="0">
              <a:buNone/>
            </a:pPr>
            <a:endParaRPr lang="en-US" sz="2400" dirty="0">
              <a:latin typeface="Arial" panose="020B0604020202020204" pitchFamily="34" charset="0"/>
            </a:endParaRPr>
          </a:p>
          <a:p>
            <a:pPr marL="0" indent="0">
              <a:buNone/>
            </a:pPr>
            <a:r>
              <a:rPr lang="en-US" sz="2400" b="1" dirty="0">
                <a:latin typeface="Arial" panose="020B0604020202020204" pitchFamily="34" charset="0"/>
              </a:rPr>
              <a:t>Choking is </a:t>
            </a:r>
            <a:r>
              <a:rPr lang="en-US" sz="2400" b="1" u="sng" dirty="0">
                <a:latin typeface="Arial" panose="020B0604020202020204" pitchFamily="34" charset="0"/>
              </a:rPr>
              <a:t>NOT COMFORTABLE</a:t>
            </a:r>
            <a:r>
              <a:rPr lang="en-US" sz="2400" b="1" dirty="0">
                <a:latin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cap="all" dirty="0">
                <a:latin typeface="Arial" panose="020B0604020202020204" pitchFamily="34" charset="0"/>
                <a:ea typeface="DengXian" panose="020B0503020204020204" pitchFamily="2" charset="-122"/>
                <a:cs typeface="Arial" panose="020B0604020202020204" pitchFamily="34" charset="0"/>
              </a:rPr>
              <a:t>Disclaimer</a:t>
            </a:r>
          </a:p>
        </p:txBody>
      </p:sp>
      <p:sp>
        <p:nvSpPr>
          <p:cNvPr id="2" name="Content Placeholder 1"/>
          <p:cNvSpPr>
            <a:spLocks noGrp="1"/>
          </p:cNvSpPr>
          <p:nvPr>
            <p:ph idx="1"/>
          </p:nvPr>
        </p:nvSpPr>
        <p:spPr/>
        <p:txBody>
          <a:bodyPr/>
          <a:lstStyle/>
          <a:p>
            <a:r>
              <a:rPr lang="en-US" sz="2800" dirty="0">
                <a:latin typeface="Arial" panose="020B0604020202020204" pitchFamily="34" charset="0"/>
              </a:rPr>
              <a:t>Note that this presentation provides clinical guidance for the POLST Paradigm and should NOT be construed as medical nor legal advice.</a:t>
            </a:r>
          </a:p>
          <a:p>
            <a:pPr>
              <a:buNone/>
            </a:pPr>
            <a:endParaRPr lang="en-US" sz="2800" dirty="0">
              <a:latin typeface="Arial" panose="020B0604020202020204" pitchFamily="34" charset="0"/>
            </a:endParaRPr>
          </a:p>
          <a:p>
            <a:r>
              <a:rPr lang="en-US" sz="2800" dirty="0">
                <a:latin typeface="Arial" panose="020B0604020202020204" pitchFamily="34" charset="0"/>
              </a:rPr>
              <a:t>For answers to legal questions, check with your own legal counsel.</a:t>
            </a:r>
          </a:p>
        </p:txBody>
      </p:sp>
    </p:spTree>
    <p:extLst>
      <p:ext uri="{BB962C8B-B14F-4D97-AF65-F5344CB8AC3E}">
        <p14:creationId xmlns:p14="http://schemas.microsoft.com/office/powerpoint/2010/main" val="88622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Another way to think about Sections A &amp; B</a:t>
            </a:r>
          </a:p>
        </p:txBody>
      </p:sp>
      <p:pic>
        <p:nvPicPr>
          <p:cNvPr id="4" name="Content Placeholder 3"/>
          <p:cNvPicPr>
            <a:picLocks noGrp="1" noChangeAspect="1"/>
          </p:cNvPicPr>
          <p:nvPr>
            <p:ph idx="1"/>
          </p:nvPr>
        </p:nvPicPr>
        <p:blipFill>
          <a:blip r:embed="rId3"/>
          <a:stretch>
            <a:fillRect/>
          </a:stretch>
        </p:blipFill>
        <p:spPr>
          <a:xfrm>
            <a:off x="792165" y="1600201"/>
            <a:ext cx="7127461" cy="4267200"/>
          </a:xfrm>
          <a:prstGeom prst="rect">
            <a:avLst/>
          </a:prstGeom>
        </p:spPr>
      </p:pic>
    </p:spTree>
    <p:extLst>
      <p:ext uri="{BB962C8B-B14F-4D97-AF65-F5344CB8AC3E}">
        <p14:creationId xmlns:p14="http://schemas.microsoft.com/office/powerpoint/2010/main" val="1628184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4" name="Content Placeholder 3"/>
          <p:cNvPicPr>
            <a:picLocks noGrp="1" noChangeAspect="1"/>
          </p:cNvPicPr>
          <p:nvPr>
            <p:ph idx="1"/>
          </p:nvPr>
        </p:nvPicPr>
        <p:blipFill>
          <a:blip r:embed="rId3" cstate="print"/>
          <a:stretch>
            <a:fillRect/>
          </a:stretch>
        </p:blipFill>
        <p:spPr>
          <a:xfrm>
            <a:off x="187890" y="1600200"/>
            <a:ext cx="8229600" cy="2521009"/>
          </a:xfrm>
          <a:prstGeom prst="rect">
            <a:avLst/>
          </a:prstGeom>
        </p:spPr>
      </p:pic>
      <p:sp>
        <p:nvSpPr>
          <p:cNvPr id="5" name="Rectangle 4"/>
          <p:cNvSpPr/>
          <p:nvPr/>
        </p:nvSpPr>
        <p:spPr>
          <a:xfrm>
            <a:off x="914400" y="4800600"/>
            <a:ext cx="7848600" cy="646331"/>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pitchFamily="-97" charset="-128"/>
                <a:cs typeface="Arial" panose="020B0604020202020204" pitchFamily="34" charset="0"/>
              </a:rPr>
              <a:t>Optional Additional Orders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97" charset="-128"/>
                <a:cs typeface="Arial" panose="020B0604020202020204"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used to customize form for individual medical conditions when necessary</a:t>
            </a:r>
          </a:p>
        </p:txBody>
      </p:sp>
      <p:sp>
        <p:nvSpPr>
          <p:cNvPr id="7" name="Oval 6"/>
          <p:cNvSpPr/>
          <p:nvPr/>
        </p:nvSpPr>
        <p:spPr>
          <a:xfrm>
            <a:off x="762000" y="3680548"/>
            <a:ext cx="2514600" cy="540396"/>
          </a:xfrm>
          <a:prstGeom prst="ellipse">
            <a:avLst/>
          </a:prstGeom>
          <a:noFill/>
          <a:ln w="57150">
            <a:solidFill>
              <a:srgbClr val="DB096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7156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cstate="print"/>
          <a:stretch>
            <a:fillRect/>
          </a:stretch>
        </p:blipFill>
        <p:spPr>
          <a:xfrm>
            <a:off x="208254" y="1637586"/>
            <a:ext cx="8727491" cy="988040"/>
          </a:xfrm>
          <a:prstGeom prst="rect">
            <a:avLst/>
          </a:prstGeom>
        </p:spPr>
      </p:pic>
      <p:sp>
        <p:nvSpPr>
          <p:cNvPr id="5" name="Title 4"/>
          <p:cNvSpPr>
            <a:spLocks noGrp="1"/>
          </p:cNvSpPr>
          <p:nvPr>
            <p:ph type="title"/>
          </p:nvPr>
        </p:nvSpPr>
        <p:spPr/>
        <p:txBody>
          <a:bodyPr>
            <a:noAutofit/>
          </a:bodyPr>
          <a:lstStyle/>
          <a:p>
            <a:pPr algn="l"/>
            <a:r>
              <a:rPr lang="en-US" dirty="0"/>
              <a:t>Section C: Medically Administered Nutrition</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Left Arrow 6"/>
          <p:cNvSpPr/>
          <p:nvPr/>
        </p:nvSpPr>
        <p:spPr>
          <a:xfrm rot="7508929">
            <a:off x="5207009" y="2517770"/>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DB0962"/>
              </a:solidFill>
              <a:effectLst/>
              <a:uLnTx/>
              <a:uFillTx/>
              <a:latin typeface="Calibri"/>
              <a:ea typeface="+mn-ea"/>
              <a:cs typeface="+mn-cs"/>
            </a:endParaRPr>
          </a:p>
        </p:txBody>
      </p:sp>
      <p:sp>
        <p:nvSpPr>
          <p:cNvPr id="8" name="Content Placeholder 3"/>
          <p:cNvSpPr txBox="1">
            <a:spLocks/>
          </p:cNvSpPr>
          <p:nvPr/>
        </p:nvSpPr>
        <p:spPr>
          <a:xfrm>
            <a:off x="888167" y="3919660"/>
            <a:ext cx="8229600" cy="1659467"/>
          </a:xfrm>
          <a:prstGeom prst="rect">
            <a:avLst/>
          </a:prstGeom>
        </p:spPr>
        <p:txBody>
          <a:bodyPr/>
          <a:lstStyle/>
          <a:p>
            <a:pPr marL="0" marR="0" lvl="0" indent="0" algn="l" defTabSz="457200" rtl="0" eaLnBrk="1" fontAlgn="base" latinLnBrk="0" hangingPunct="1">
              <a:lnSpc>
                <a:spcPts val="2800"/>
              </a:lnSpc>
              <a:spcBef>
                <a:spcPct val="20000"/>
              </a:spcBef>
              <a:spcAft>
                <a:spcPct val="0"/>
              </a:spcAft>
              <a:buClrTx/>
              <a:buSzTx/>
              <a:buFontTx/>
              <a:buNone/>
              <a:tabLst/>
              <a:defRPr/>
            </a:pPr>
            <a:endParaRPr kumimoji="0" lang="en-US" sz="2200" b="0" i="0" u="none" strike="noStrike" kern="1200" cap="none" spc="0" normalizeH="0" baseline="0" noProof="0" dirty="0">
              <a:ln>
                <a:noFill/>
              </a:ln>
              <a:solidFill>
                <a:srgbClr val="E6E6E6">
                  <a:lumMod val="10000"/>
                </a:srgbClr>
              </a:solidFill>
              <a:effectLst/>
              <a:uLnTx/>
              <a:uFillTx/>
              <a:latin typeface="Arial" pitchFamily="34" charset="0"/>
              <a:ea typeface="ＭＳ Ｐゴシック" pitchFamily="-97" charset="-128"/>
              <a:cs typeface="Arial" pitchFamily="34" charset="0"/>
            </a:endParaRPr>
          </a:p>
        </p:txBody>
      </p:sp>
      <p:sp>
        <p:nvSpPr>
          <p:cNvPr id="14" name="Oval 13"/>
          <p:cNvSpPr/>
          <p:nvPr/>
        </p:nvSpPr>
        <p:spPr>
          <a:xfrm>
            <a:off x="1062747" y="2207134"/>
            <a:ext cx="161259" cy="1495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1072273" y="1974055"/>
            <a:ext cx="151733" cy="14841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1062747" y="2444800"/>
            <a:ext cx="151733" cy="148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94627" y="3000963"/>
            <a:ext cx="8554744" cy="28407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Although it isn’t critical for emergency care, it is very helpful for healthcare providers to know your wishes about feeding tubes, called medically administered nutrition. </a:t>
            </a:r>
            <a:endParaRPr kumimoji="0" lang="en-US" sz="24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Yes, I do want long-term artificial nutrition if I am no longer able to take foods or liquids by mouth</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Arial" panose="020B0604020202020204" pitchFamily="34" charset="0"/>
              </a:rPr>
              <a:t>Trial period, I do want artificial nutrition for a trial period (see additional instructions)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 I do not want long-term artificial nutrition if I am no longer able to take foods or liquids by mouth</a:t>
            </a:r>
            <a:endParaRPr kumimoji="0" lang="en-US" sz="24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4C9E-4265-449D-BA47-03BBA14AEDE9}"/>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Section D: Documentation of Discussion</a:t>
            </a:r>
            <a:endParaRPr lang="en-US"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3D2CAB1-EE76-4FB2-8521-E2072DE776F9}"/>
              </a:ext>
            </a:extLst>
          </p:cNvPr>
          <p:cNvPicPr>
            <a:picLocks noGrp="1" noChangeAspect="1"/>
          </p:cNvPicPr>
          <p:nvPr>
            <p:ph idx="1"/>
          </p:nvPr>
        </p:nvPicPr>
        <p:blipFill>
          <a:blip r:embed="rId3"/>
          <a:stretch>
            <a:fillRect/>
          </a:stretch>
        </p:blipFill>
        <p:spPr>
          <a:xfrm>
            <a:off x="481940" y="1534086"/>
            <a:ext cx="8229600" cy="2418228"/>
          </a:xfrm>
        </p:spPr>
      </p:pic>
      <p:sp>
        <p:nvSpPr>
          <p:cNvPr id="7" name="TextBox 6">
            <a:extLst>
              <a:ext uri="{FF2B5EF4-FFF2-40B4-BE49-F238E27FC236}">
                <a16:creationId xmlns:a16="http://schemas.microsoft.com/office/drawing/2014/main" id="{1193EC3C-985C-4D80-A9D4-EB9816FEEC54}"/>
              </a:ext>
            </a:extLst>
          </p:cNvPr>
          <p:cNvSpPr txBox="1"/>
          <p:nvPr/>
        </p:nvSpPr>
        <p:spPr>
          <a:xfrm>
            <a:off x="495300" y="4114800"/>
            <a:ext cx="7848600" cy="1661993"/>
          </a:xfrm>
          <a:prstGeom prst="rect">
            <a:avLst/>
          </a:prstGeom>
          <a:noFill/>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Need 2 signatures here</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Patient, agent (POAHC), or healthcare surrogate </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Witness to consent</a:t>
            </a:r>
          </a:p>
          <a:p>
            <a:pPr marL="742950" lvl="1" indent="-285750">
              <a:buFont typeface="Arial" panose="020B0604020202020204" pitchFamily="34" charset="0"/>
              <a:buChar char="•"/>
            </a:pPr>
            <a:endParaRPr lang="en-US" sz="1200" dirty="0">
              <a:solidFill>
                <a:schemeClr val="tx2">
                  <a:lumMod val="10000"/>
                </a:schemeClr>
              </a:solidFill>
              <a:latin typeface="Arial" panose="020B0604020202020204" pitchFamily="34" charset="0"/>
              <a:cs typeface="Arial" panose="020B0604020202020204" pitchFamily="34" charset="0"/>
            </a:endParaRPr>
          </a:p>
          <a:p>
            <a:r>
              <a:rPr lang="en-US" dirty="0">
                <a:solidFill>
                  <a:schemeClr val="tx2">
                    <a:lumMod val="10000"/>
                  </a:schemeClr>
                </a:solidFill>
                <a:latin typeface="Arial" panose="020B0604020202020204" pitchFamily="34" charset="0"/>
                <a:cs typeface="Arial" panose="020B0604020202020204" pitchFamily="34" charset="0"/>
              </a:rPr>
              <a:t>If consented by patient’s legal representative, supporting documents verifying agent powers are NOT needed by EMS</a:t>
            </a:r>
          </a:p>
        </p:txBody>
      </p:sp>
    </p:spTree>
    <p:extLst>
      <p:ext uri="{BB962C8B-B14F-4D97-AF65-F5344CB8AC3E}">
        <p14:creationId xmlns:p14="http://schemas.microsoft.com/office/powerpoint/2010/main" val="1194144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943-56E3-49E5-9999-2EFF7E86CA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Section E: Signature of Practitioner</a:t>
            </a:r>
          </a:p>
        </p:txBody>
      </p:sp>
      <p:pic>
        <p:nvPicPr>
          <p:cNvPr id="9" name="Content Placeholder 8">
            <a:extLst>
              <a:ext uri="{FF2B5EF4-FFF2-40B4-BE49-F238E27FC236}">
                <a16:creationId xmlns:a16="http://schemas.microsoft.com/office/drawing/2014/main" id="{1F3D68B8-3C7C-4910-8C0C-242526167099}"/>
              </a:ext>
            </a:extLst>
          </p:cNvPr>
          <p:cNvPicPr>
            <a:picLocks noGrp="1" noChangeAspect="1"/>
          </p:cNvPicPr>
          <p:nvPr>
            <p:ph idx="1"/>
          </p:nvPr>
        </p:nvPicPr>
        <p:blipFill>
          <a:blip r:embed="rId2"/>
          <a:stretch>
            <a:fillRect/>
          </a:stretch>
        </p:blipFill>
        <p:spPr>
          <a:xfrm>
            <a:off x="446314" y="1600200"/>
            <a:ext cx="8229600" cy="1951575"/>
          </a:xfrm>
        </p:spPr>
      </p:pic>
      <p:sp>
        <p:nvSpPr>
          <p:cNvPr id="11" name="TextBox 10">
            <a:extLst>
              <a:ext uri="{FF2B5EF4-FFF2-40B4-BE49-F238E27FC236}">
                <a16:creationId xmlns:a16="http://schemas.microsoft.com/office/drawing/2014/main" id="{74B9EE9C-A0CE-4678-9EB0-3E8D63C5710A}"/>
              </a:ext>
            </a:extLst>
          </p:cNvPr>
          <p:cNvSpPr txBox="1"/>
          <p:nvPr/>
        </p:nvSpPr>
        <p:spPr>
          <a:xfrm>
            <a:off x="609600" y="3924837"/>
            <a:ext cx="7924800" cy="1631216"/>
          </a:xfrm>
          <a:prstGeom prst="rect">
            <a:avLst/>
          </a:prstGeom>
          <a:noFill/>
        </p:spPr>
        <p:txBody>
          <a:bodyPr wrap="square">
            <a:spAutoFit/>
          </a:bodyPr>
          <a:lstStyle/>
          <a:p>
            <a:r>
              <a:rPr lang="en-US" sz="2000" dirty="0">
                <a:solidFill>
                  <a:schemeClr val="tx2">
                    <a:lumMod val="10000"/>
                  </a:schemeClr>
                </a:solidFill>
                <a:latin typeface="Arial" panose="020B0604020202020204" pitchFamily="34" charset="0"/>
                <a:cs typeface="Arial" panose="020B0604020202020204" pitchFamily="34" charset="0"/>
              </a:rPr>
              <a:t>Must have practitioner’s name, signature, and effective date to be valid. Verbal orders are allowable.</a:t>
            </a:r>
          </a:p>
          <a:p>
            <a:endParaRPr lang="en-US" sz="2000" dirty="0">
              <a:solidFill>
                <a:schemeClr val="tx2">
                  <a:lumMod val="10000"/>
                </a:schemeClr>
              </a:solidFill>
              <a:latin typeface="Arial" panose="020B0604020202020204" pitchFamily="34" charset="0"/>
              <a:cs typeface="Arial" panose="020B0604020202020204" pitchFamily="34" charset="0"/>
            </a:endParaRPr>
          </a:p>
          <a:p>
            <a:r>
              <a:rPr lang="en-US" sz="2000" dirty="0">
                <a:solidFill>
                  <a:schemeClr val="tx2">
                    <a:lumMod val="10000"/>
                  </a:schemeClr>
                </a:solidFill>
                <a:latin typeface="Arial" panose="020B0604020202020204" pitchFamily="34" charset="0"/>
                <a:cs typeface="Arial" panose="020B0604020202020204" pitchFamily="34" charset="0"/>
              </a:rPr>
              <a:t>Practitioner’s signature may be written by a nurse who adds her/his own initials - acceptable and form is valid</a:t>
            </a:r>
          </a:p>
        </p:txBody>
      </p:sp>
    </p:spTree>
    <p:extLst>
      <p:ext uri="{BB962C8B-B14F-4D97-AF65-F5344CB8AC3E}">
        <p14:creationId xmlns:p14="http://schemas.microsoft.com/office/powerpoint/2010/main" val="13808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8531-5705-4F91-821B-D71D8EE92FAE}"/>
              </a:ext>
            </a:extLst>
          </p:cNvPr>
          <p:cNvSpPr>
            <a:spLocks noGrp="1"/>
          </p:cNvSpPr>
          <p:nvPr>
            <p:ph type="title"/>
          </p:nvPr>
        </p:nvSpPr>
        <p:spPr>
          <a:xfrm>
            <a:off x="457200" y="41608"/>
            <a:ext cx="8458200" cy="1143000"/>
          </a:xfrm>
        </p:spPr>
        <p:txBody>
          <a:bodyPr>
            <a:normAutofit/>
          </a:bodyPr>
          <a:lstStyle/>
          <a:p>
            <a:r>
              <a:rPr lang="en-US" sz="3200" b="1" dirty="0">
                <a:latin typeface="Arial" panose="020B0604020202020204" pitchFamily="34" charset="0"/>
                <a:cs typeface="Arial" panose="020B0604020202020204" pitchFamily="34" charset="0"/>
              </a:rPr>
              <a:t>Back Page – EMS does not take action </a:t>
            </a:r>
          </a:p>
        </p:txBody>
      </p:sp>
      <p:sp>
        <p:nvSpPr>
          <p:cNvPr id="4" name="Content Placeholder 4">
            <a:extLst>
              <a:ext uri="{FF2B5EF4-FFF2-40B4-BE49-F238E27FC236}">
                <a16:creationId xmlns:a16="http://schemas.microsoft.com/office/drawing/2014/main" id="{98F0173B-5648-4824-9045-81175623AA6A}"/>
              </a:ext>
            </a:extLst>
          </p:cNvPr>
          <p:cNvSpPr txBox="1">
            <a:spLocks/>
          </p:cNvSpPr>
          <p:nvPr/>
        </p:nvSpPr>
        <p:spPr>
          <a:xfrm>
            <a:off x="4648200" y="1600204"/>
            <a:ext cx="4038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sz="2400" dirty="0">
                <a:latin typeface="Arial" panose="020B0604020202020204" pitchFamily="34" charset="0"/>
              </a:rPr>
              <a:t>Completing the back page of the POLST form is optional </a:t>
            </a:r>
          </a:p>
          <a:p>
            <a:endParaRPr lang="en-US" sz="1600" dirty="0">
              <a:latin typeface="Arial" panose="020B0604020202020204" pitchFamily="34" charset="0"/>
            </a:endParaRPr>
          </a:p>
          <a:p>
            <a:r>
              <a:rPr lang="en-US" sz="2400" dirty="0">
                <a:latin typeface="Arial" panose="020B0604020202020204" pitchFamily="34" charset="0"/>
              </a:rPr>
              <a:t>Form is valid if only first page.</a:t>
            </a:r>
          </a:p>
          <a:p>
            <a:endParaRPr lang="en-US" sz="1600" dirty="0">
              <a:latin typeface="Arial" panose="020B0604020202020204" pitchFamily="34" charset="0"/>
            </a:endParaRPr>
          </a:p>
          <a:p>
            <a:r>
              <a:rPr lang="en-US" sz="2400" dirty="0">
                <a:latin typeface="Arial" panose="020B0604020202020204" pitchFamily="34" charset="0"/>
              </a:rPr>
              <a:t>Information is helpful in identifying next of kin/emergency contact information.</a:t>
            </a:r>
          </a:p>
        </p:txBody>
      </p:sp>
      <p:pic>
        <p:nvPicPr>
          <p:cNvPr id="5" name="Picture 4">
            <a:extLst>
              <a:ext uri="{FF2B5EF4-FFF2-40B4-BE49-F238E27FC236}">
                <a16:creationId xmlns:a16="http://schemas.microsoft.com/office/drawing/2014/main" id="{B5E6191B-3708-46B3-9984-EA56DEFAAA0F}"/>
              </a:ext>
            </a:extLst>
          </p:cNvPr>
          <p:cNvPicPr>
            <a:picLocks noChangeAspect="1"/>
          </p:cNvPicPr>
          <p:nvPr/>
        </p:nvPicPr>
        <p:blipFill>
          <a:blip r:embed="rId3"/>
          <a:stretch>
            <a:fillRect/>
          </a:stretch>
        </p:blipFill>
        <p:spPr>
          <a:xfrm>
            <a:off x="152400" y="1372192"/>
            <a:ext cx="4176122" cy="5444200"/>
          </a:xfrm>
          <a:prstGeom prst="rect">
            <a:avLst/>
          </a:prstGeom>
        </p:spPr>
      </p:pic>
    </p:spTree>
    <p:extLst>
      <p:ext uri="{BB962C8B-B14F-4D97-AF65-F5344CB8AC3E}">
        <p14:creationId xmlns:p14="http://schemas.microsoft.com/office/powerpoint/2010/main" val="401327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0B7D-665E-4D4B-B5B9-1025444FDAB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1: John</a:t>
            </a:r>
          </a:p>
        </p:txBody>
      </p:sp>
      <p:sp>
        <p:nvSpPr>
          <p:cNvPr id="3" name="Content Placeholder 2">
            <a:extLst>
              <a:ext uri="{FF2B5EF4-FFF2-40B4-BE49-F238E27FC236}">
                <a16:creationId xmlns:a16="http://schemas.microsoft.com/office/drawing/2014/main" id="{3E3DFEEE-54B4-43C1-BF48-6A45E9946FD1}"/>
              </a:ext>
            </a:extLst>
          </p:cNvPr>
          <p:cNvSpPr>
            <a:spLocks noGrp="1"/>
          </p:cNvSpPr>
          <p:nvPr>
            <p:ph idx="1"/>
          </p:nvPr>
        </p:nvSpPr>
        <p:spPr>
          <a:xfrm>
            <a:off x="457200" y="1600204"/>
            <a:ext cx="4953000" cy="4525963"/>
          </a:xfrm>
        </p:spPr>
        <p:txBody>
          <a:bodyPr>
            <a:normAutofit lnSpcReduction="10000"/>
          </a:bodyPr>
          <a:lstStyle/>
          <a:p>
            <a:pPr marL="0" indent="0">
              <a:buNone/>
            </a:pPr>
            <a:r>
              <a:rPr lang="en-US" sz="2000" dirty="0">
                <a:latin typeface="Arial" panose="020B0604020202020204" pitchFamily="34" charset="0"/>
              </a:rPr>
              <a:t>A 60-year-old with metastatic prostate cancer who was previously able to live at home and manage his own ADLs. He has been in and out of the hospital frequently, and a Palliative Care consult has been ordered. Upon goals of care conversation with the patient, you learn that he recognizes his illness is terminal, and for that reason does not wish to undergo CPR in case of cardiac arrest. He also does not want to be intubated should he suffer a primary respiratory arrest. However, as his quality of life is still good, he is willing to attempt low burden, less-invasive measures to prolong his life. </a:t>
            </a:r>
          </a:p>
        </p:txBody>
      </p:sp>
      <p:pic>
        <p:nvPicPr>
          <p:cNvPr id="4" name="Picture 3">
            <a:extLst>
              <a:ext uri="{FF2B5EF4-FFF2-40B4-BE49-F238E27FC236}">
                <a16:creationId xmlns:a16="http://schemas.microsoft.com/office/drawing/2014/main" id="{97F7C1EC-6015-47AA-B792-7152368790A9}"/>
              </a:ext>
            </a:extLst>
          </p:cNvPr>
          <p:cNvPicPr>
            <a:picLocks noChangeAspect="1"/>
          </p:cNvPicPr>
          <p:nvPr/>
        </p:nvPicPr>
        <p:blipFill>
          <a:blip r:embed="rId3"/>
          <a:stretch>
            <a:fillRect/>
          </a:stretch>
        </p:blipFill>
        <p:spPr>
          <a:xfrm>
            <a:off x="5486400" y="2133601"/>
            <a:ext cx="3411218" cy="2590798"/>
          </a:xfrm>
          <a:prstGeom prst="rect">
            <a:avLst/>
          </a:prstGeom>
        </p:spPr>
      </p:pic>
    </p:spTree>
    <p:extLst>
      <p:ext uri="{BB962C8B-B14F-4D97-AF65-F5344CB8AC3E}">
        <p14:creationId xmlns:p14="http://schemas.microsoft.com/office/powerpoint/2010/main" val="3322024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BD8B5F-B0F9-44F6-8ED9-241946F1B41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2: Harold</a:t>
            </a:r>
          </a:p>
        </p:txBody>
      </p:sp>
      <p:sp>
        <p:nvSpPr>
          <p:cNvPr id="4" name="Content Placeholder 3">
            <a:extLst>
              <a:ext uri="{FF2B5EF4-FFF2-40B4-BE49-F238E27FC236}">
                <a16:creationId xmlns:a16="http://schemas.microsoft.com/office/drawing/2014/main" id="{13B2B9F1-D747-4CBD-B2D5-C5B020EC5CDF}"/>
              </a:ext>
            </a:extLst>
          </p:cNvPr>
          <p:cNvSpPr>
            <a:spLocks noGrp="1"/>
          </p:cNvSpPr>
          <p:nvPr>
            <p:ph idx="1"/>
          </p:nvPr>
        </p:nvSpPr>
        <p:spPr>
          <a:xfrm>
            <a:off x="457200" y="1600204"/>
            <a:ext cx="4953000" cy="4525963"/>
          </a:xfrm>
        </p:spPr>
        <p:txBody>
          <a:bodyPr>
            <a:normAutofit lnSpcReduction="10000"/>
          </a:bodyPr>
          <a:lstStyle/>
          <a:p>
            <a:pPr marL="0" indent="0">
              <a:buNone/>
            </a:pPr>
            <a:r>
              <a:rPr lang="en-US" sz="2000" dirty="0">
                <a:latin typeface="Arial" panose="020B0604020202020204" pitchFamily="34" charset="0"/>
              </a:rPr>
              <a:t>A 75-year-old with late-stage COPD, who when recently hospitalized was intubated and successfully extubated and is being discharged to home. Upon conversation with the patient, you learn that the patient understands that should he suffer a cardiac arrest (no breathing, no pulse, unresponsive), the odds of his surviving an attempt at resuscitation are slim, and he does not want to have CPR attempted, However, he is willing to be intubated should he suffer a potentially reversible condition, such as pneumonia, that renders him temporarily unable to breath on his own.</a:t>
            </a:r>
          </a:p>
        </p:txBody>
      </p:sp>
      <p:pic>
        <p:nvPicPr>
          <p:cNvPr id="2" name="Picture 1">
            <a:extLst>
              <a:ext uri="{FF2B5EF4-FFF2-40B4-BE49-F238E27FC236}">
                <a16:creationId xmlns:a16="http://schemas.microsoft.com/office/drawing/2014/main" id="{E9E2ACE1-1A15-4866-94DC-E28325B5D914}"/>
              </a:ext>
            </a:extLst>
          </p:cNvPr>
          <p:cNvPicPr>
            <a:picLocks noChangeAspect="1"/>
          </p:cNvPicPr>
          <p:nvPr/>
        </p:nvPicPr>
        <p:blipFill>
          <a:blip r:embed="rId3"/>
          <a:stretch>
            <a:fillRect/>
          </a:stretch>
        </p:blipFill>
        <p:spPr>
          <a:xfrm>
            <a:off x="5426765" y="2123663"/>
            <a:ext cx="3443669" cy="2610674"/>
          </a:xfrm>
          <a:prstGeom prst="rect">
            <a:avLst/>
          </a:prstGeom>
        </p:spPr>
      </p:pic>
    </p:spTree>
    <p:extLst>
      <p:ext uri="{BB962C8B-B14F-4D97-AF65-F5344CB8AC3E}">
        <p14:creationId xmlns:p14="http://schemas.microsoft.com/office/powerpoint/2010/main" val="2640856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31B07-01CE-466D-A02D-2486097B759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3: Ellen</a:t>
            </a:r>
          </a:p>
        </p:txBody>
      </p:sp>
      <p:sp>
        <p:nvSpPr>
          <p:cNvPr id="4" name="Content Placeholder 3">
            <a:extLst>
              <a:ext uri="{FF2B5EF4-FFF2-40B4-BE49-F238E27FC236}">
                <a16:creationId xmlns:a16="http://schemas.microsoft.com/office/drawing/2014/main" id="{F1F95266-82D1-47CD-8E07-4FC4A0A8AEA8}"/>
              </a:ext>
            </a:extLst>
          </p:cNvPr>
          <p:cNvSpPr>
            <a:spLocks noGrp="1"/>
          </p:cNvSpPr>
          <p:nvPr>
            <p:ph idx="1"/>
          </p:nvPr>
        </p:nvSpPr>
        <p:spPr>
          <a:xfrm>
            <a:off x="457200" y="1600204"/>
            <a:ext cx="4648200" cy="4525963"/>
          </a:xfrm>
        </p:spPr>
        <p:txBody>
          <a:bodyPr>
            <a:normAutofit/>
          </a:bodyPr>
          <a:lstStyle/>
          <a:p>
            <a:pPr marL="0" indent="0">
              <a:buNone/>
            </a:pPr>
            <a:r>
              <a:rPr lang="en-US" sz="2000" dirty="0">
                <a:latin typeface="Arial" panose="020B0604020202020204" pitchFamily="34" charset="0"/>
              </a:rPr>
              <a:t>An 85-year-old woman with advanced dementia who presents to the ED with increased confusion and lethargy. Her husband gives admission staff documents that show he is the POAHC. A social worker referral is placed to discuss health care wishes and plans. You find the husband is anxious to document her strong wishes that under no circumstances does she want to have artificial nutrition through a tube, even temporarily, and she doesn’t want to be resuscitated for any reason. </a:t>
            </a:r>
          </a:p>
        </p:txBody>
      </p:sp>
      <p:pic>
        <p:nvPicPr>
          <p:cNvPr id="6" name="Picture 5" descr="A picture containing text, person, person, indoor&#10;&#10;Description automatically generated">
            <a:extLst>
              <a:ext uri="{FF2B5EF4-FFF2-40B4-BE49-F238E27FC236}">
                <a16:creationId xmlns:a16="http://schemas.microsoft.com/office/drawing/2014/main" id="{3EDF26FB-BF85-4A90-8866-E03B1D4CB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576867"/>
            <a:ext cx="3812328" cy="2572636"/>
          </a:xfrm>
          <a:prstGeom prst="rect">
            <a:avLst/>
          </a:prstGeom>
        </p:spPr>
      </p:pic>
    </p:spTree>
    <p:extLst>
      <p:ext uri="{BB962C8B-B14F-4D97-AF65-F5344CB8AC3E}">
        <p14:creationId xmlns:p14="http://schemas.microsoft.com/office/powerpoint/2010/main" val="4292426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E60E8-B286-406F-9A68-1ADEF60B1A2F}"/>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effectLst/>
                <a:latin typeface="Arial" panose="020B0604020202020204" pitchFamily="34" charset="0"/>
                <a:cs typeface="Arial" panose="020B0604020202020204" pitchFamily="34" charset="0"/>
              </a:rPr>
              <a:t>Applying the POLST Program </a:t>
            </a:r>
            <a:br>
              <a:rPr lang="en-US" dirty="0">
                <a:effectLst/>
              </a:rPr>
            </a:br>
            <a:endParaRPr lang="en-US" dirty="0">
              <a:effectLst/>
            </a:endParaRPr>
          </a:p>
        </p:txBody>
      </p:sp>
    </p:spTree>
    <p:extLst>
      <p:ext uri="{BB962C8B-B14F-4D97-AF65-F5344CB8AC3E}">
        <p14:creationId xmlns:p14="http://schemas.microsoft.com/office/powerpoint/2010/main" val="142300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Objectives</a:t>
            </a:r>
          </a:p>
        </p:txBody>
      </p:sp>
      <p:sp>
        <p:nvSpPr>
          <p:cNvPr id="2" name="Content Placeholder 1"/>
          <p:cNvSpPr>
            <a:spLocks noGrp="1"/>
          </p:cNvSpPr>
          <p:nvPr>
            <p:ph idx="1"/>
          </p:nvPr>
        </p:nvSpPr>
        <p:spPr/>
        <p:txBody>
          <a:bodyPr>
            <a:normAutofit/>
          </a:bodyPr>
          <a:lstStyle/>
          <a:p>
            <a:pPr marL="365760" lvl="0" indent="-283464" defTabSz="914400" fontAlgn="auto">
              <a:spcBef>
                <a:spcPts val="0"/>
              </a:spcBef>
              <a:spcAft>
                <a:spcPts val="0"/>
              </a:spcAft>
              <a:buNone/>
              <a:defRPr/>
            </a:pPr>
            <a:r>
              <a:rPr lang="en-US" sz="2400" b="1" kern="0" dirty="0">
                <a:latin typeface="Arial" panose="020B0604020202020204" pitchFamily="34" charset="0"/>
              </a:rPr>
              <a:t>By the end of this session, participants will be able to:</a:t>
            </a:r>
          </a:p>
          <a:p>
            <a:pPr marL="365760" lvl="0" indent="-283464" defTabSz="914400" fontAlgn="auto">
              <a:spcBef>
                <a:spcPts val="1200"/>
              </a:spcBef>
              <a:spcAft>
                <a:spcPts val="0"/>
              </a:spcAft>
              <a:buFont typeface="Arial" pitchFamily="34" charset="0"/>
              <a:buChar char="•"/>
              <a:defRPr/>
            </a:pPr>
            <a:endParaRPr lang="en-US" sz="600" kern="0" dirty="0">
              <a:latin typeface="Arial" panose="020B0604020202020204" pitchFamily="34" charset="0"/>
            </a:endParaRP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Understand the </a:t>
            </a:r>
            <a:r>
              <a:rPr lang="en-US" sz="2000" b="1" kern="0" dirty="0">
                <a:solidFill>
                  <a:srgbClr val="DB0962"/>
                </a:solidFill>
                <a:latin typeface="Arial" panose="020B0604020202020204" pitchFamily="34" charset="0"/>
              </a:rPr>
              <a:t>POLST Model </a:t>
            </a:r>
            <a:r>
              <a:rPr lang="en-US" sz="2000" kern="0" dirty="0">
                <a:latin typeface="Arial" panose="020B0604020202020204" pitchFamily="34" charset="0"/>
              </a:rPr>
              <a:t>and when it is an appropriate part of advanced care planning</a:t>
            </a:r>
          </a:p>
          <a:p>
            <a:pPr marL="365760" indent="-283464">
              <a:spcBef>
                <a:spcPts val="1200"/>
              </a:spcBef>
              <a:defRPr/>
            </a:pPr>
            <a:r>
              <a:rPr lang="en-US" sz="2000" kern="0" dirty="0">
                <a:latin typeface="Arial" panose="020B0604020202020204" pitchFamily="34" charset="0"/>
              </a:rPr>
              <a:t>Describe the relationship between Advance Directives and POLST forms, and when each is appropriate for completion</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Describe the elements of a quality POLST conversation</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Understand the sections of the POLST form</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Recognize the importance of care providers being properly educated regarding POLST Model policy and practice </a:t>
            </a:r>
            <a:endParaRPr lang="en-US" sz="2000" dirty="0">
              <a:latin typeface="Arial" panose="020B0604020202020204" pitchFamily="34" charset="0"/>
            </a:endParaRPr>
          </a:p>
        </p:txBody>
      </p:sp>
    </p:spTree>
    <p:extLst>
      <p:ext uri="{BB962C8B-B14F-4D97-AF65-F5344CB8AC3E}">
        <p14:creationId xmlns:p14="http://schemas.microsoft.com/office/powerpoint/2010/main" val="2706965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FF742-1ADB-4EC5-925B-9F9CB96B55C8}"/>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Review and Revision of POLST</a:t>
            </a:r>
          </a:p>
        </p:txBody>
      </p:sp>
      <p:sp>
        <p:nvSpPr>
          <p:cNvPr id="4" name="Content Placeholder 3">
            <a:extLst>
              <a:ext uri="{FF2B5EF4-FFF2-40B4-BE49-F238E27FC236}">
                <a16:creationId xmlns:a16="http://schemas.microsoft.com/office/drawing/2014/main" id="{676C44AC-32D8-4161-BCE9-9BD6FF2BD627}"/>
              </a:ext>
            </a:extLst>
          </p:cNvPr>
          <p:cNvSpPr>
            <a:spLocks noGrp="1"/>
          </p:cNvSpPr>
          <p:nvPr>
            <p:ph idx="1"/>
          </p:nvPr>
        </p:nvSpPr>
        <p:spPr/>
        <p:txBody>
          <a:bodyPr/>
          <a:lstStyle/>
          <a:p>
            <a:r>
              <a:rPr lang="en-US" sz="2600" dirty="0">
                <a:latin typeface="Arial" panose="020B0604020202020204" pitchFamily="34" charset="0"/>
              </a:rPr>
              <a:t>POLST forms should be reviewed and updated periodically when the patient: </a:t>
            </a:r>
          </a:p>
          <a:p>
            <a:pPr lvl="1"/>
            <a:r>
              <a:rPr lang="en-US" sz="2200" dirty="0">
                <a:latin typeface="Arial" panose="020B0604020202020204" pitchFamily="34" charset="0"/>
              </a:rPr>
              <a:t>is transferred between ICU and general medical unit; </a:t>
            </a:r>
          </a:p>
          <a:p>
            <a:pPr lvl="1"/>
            <a:r>
              <a:rPr lang="en-US" sz="2200" dirty="0">
                <a:latin typeface="Arial" panose="020B0604020202020204" pitchFamily="34" charset="0"/>
              </a:rPr>
              <a:t>has a substantial change in clinical condition; </a:t>
            </a:r>
          </a:p>
          <a:p>
            <a:pPr lvl="1"/>
            <a:r>
              <a:rPr lang="en-US" sz="2200" dirty="0">
                <a:latin typeface="Arial" panose="020B0604020202020204" pitchFamily="34" charset="0"/>
              </a:rPr>
              <a:t>changes treatment preferences or goals of care</a:t>
            </a:r>
          </a:p>
          <a:p>
            <a:pPr lvl="1"/>
            <a:endParaRPr lang="en-US" sz="2200" dirty="0">
              <a:latin typeface="Arial" panose="020B0604020202020204" pitchFamily="34" charset="0"/>
            </a:endParaRPr>
          </a:p>
          <a:p>
            <a:r>
              <a:rPr lang="en-US" sz="2600" dirty="0">
                <a:latin typeface="Arial" panose="020B0604020202020204" pitchFamily="34" charset="0"/>
              </a:rPr>
              <a:t>The POLST conversation should be repeated before documenting new treatment decisions or confirming current treatment decisions</a:t>
            </a:r>
          </a:p>
          <a:p>
            <a:endParaRPr lang="en-US" dirty="0"/>
          </a:p>
        </p:txBody>
      </p:sp>
    </p:spTree>
    <p:extLst>
      <p:ext uri="{BB962C8B-B14F-4D97-AF65-F5344CB8AC3E}">
        <p14:creationId xmlns:p14="http://schemas.microsoft.com/office/powerpoint/2010/main" val="1854757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CD579-5F24-4B05-87D1-3F88657A887F}"/>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POLST in COVID-19 Pandemic</a:t>
            </a:r>
          </a:p>
        </p:txBody>
      </p:sp>
      <p:sp>
        <p:nvSpPr>
          <p:cNvPr id="6" name="Content Placeholder 5">
            <a:extLst>
              <a:ext uri="{FF2B5EF4-FFF2-40B4-BE49-F238E27FC236}">
                <a16:creationId xmlns:a16="http://schemas.microsoft.com/office/drawing/2014/main" id="{D8239924-EEE6-4960-BADB-C279480C7087}"/>
              </a:ext>
            </a:extLst>
          </p:cNvPr>
          <p:cNvSpPr>
            <a:spLocks noGrp="1"/>
          </p:cNvSpPr>
          <p:nvPr>
            <p:ph idx="1"/>
          </p:nvPr>
        </p:nvSpPr>
        <p:spPr/>
        <p:txBody>
          <a:bodyPr>
            <a:normAutofit lnSpcReduction="10000"/>
          </a:bodyPr>
          <a:lstStyle/>
          <a:p>
            <a:pPr marL="0" indent="0">
              <a:buNone/>
            </a:pPr>
            <a:r>
              <a:rPr lang="en-US" sz="2200" b="1" dirty="0">
                <a:latin typeface="Arial" panose="020B0604020202020204" pitchFamily="34" charset="0"/>
              </a:rPr>
              <a:t>COVID-19 is particularly risky for frail and chronically ill nursing home residents:</a:t>
            </a:r>
          </a:p>
          <a:p>
            <a:pPr marL="0" indent="0">
              <a:buNone/>
            </a:pPr>
            <a:endParaRPr lang="en-US" sz="1200" dirty="0">
              <a:latin typeface="Arial" panose="020B0604020202020204" pitchFamily="34" charset="0"/>
            </a:endParaRPr>
          </a:p>
          <a:p>
            <a:r>
              <a:rPr lang="en-US" sz="1800" dirty="0">
                <a:latin typeface="Arial" panose="020B0604020202020204" pitchFamily="34" charset="0"/>
              </a:rPr>
              <a:t>POLST is for a </a:t>
            </a:r>
            <a:r>
              <a:rPr lang="en-US" sz="1800" b="1" dirty="0">
                <a:solidFill>
                  <a:srgbClr val="DB0962"/>
                </a:solidFill>
                <a:latin typeface="Arial" panose="020B0604020202020204" pitchFamily="34" charset="0"/>
              </a:rPr>
              <a:t>limited population</a:t>
            </a:r>
            <a:r>
              <a:rPr lang="en-US" sz="1800" dirty="0">
                <a:latin typeface="Arial" panose="020B0604020202020204" pitchFamily="34" charset="0"/>
              </a:rPr>
              <a:t>: facilities and providers should offer this population the opportunity to have or review a POLST form right away</a:t>
            </a:r>
          </a:p>
          <a:p>
            <a:endParaRPr lang="en-US" sz="1800" dirty="0">
              <a:latin typeface="Arial" panose="020B0604020202020204" pitchFamily="34" charset="0"/>
            </a:endParaRPr>
          </a:p>
          <a:p>
            <a:r>
              <a:rPr lang="en-US" sz="1800" dirty="0">
                <a:latin typeface="Arial" panose="020B0604020202020204" pitchFamily="34" charset="0"/>
              </a:rPr>
              <a:t>Specifically discuss the potential risks and benefits of treatments considering COVID-19, and revise the POLST form if desired</a:t>
            </a:r>
          </a:p>
          <a:p>
            <a:pPr marL="0" indent="0">
              <a:buNone/>
            </a:pPr>
            <a:endParaRPr lang="en-US" sz="1200" dirty="0">
              <a:latin typeface="Arial" panose="020B0604020202020204" pitchFamily="34" charset="0"/>
            </a:endParaRPr>
          </a:p>
          <a:p>
            <a:r>
              <a:rPr lang="en-US" sz="1800" dirty="0">
                <a:latin typeface="Arial" panose="020B0604020202020204" pitchFamily="34" charset="0"/>
              </a:rPr>
              <a:t>Document patient treatment preferences even if it may not be possible to honor all preferences depending on available resources </a:t>
            </a:r>
          </a:p>
          <a:p>
            <a:endParaRPr lang="en-US" sz="1200" dirty="0">
              <a:latin typeface="Arial" panose="020B0604020202020204" pitchFamily="34" charset="0"/>
            </a:endParaRPr>
          </a:p>
          <a:p>
            <a:r>
              <a:rPr lang="en-US" sz="1800" dirty="0">
                <a:latin typeface="Arial" panose="020B0604020202020204" pitchFamily="34" charset="0"/>
              </a:rPr>
              <a:t>POLST forms should not have expiration dates even considering COVID-19</a:t>
            </a:r>
          </a:p>
          <a:p>
            <a:endParaRPr lang="en-US" sz="1200" dirty="0">
              <a:latin typeface="Arial" panose="020B0604020202020204" pitchFamily="34" charset="0"/>
            </a:endParaRPr>
          </a:p>
          <a:p>
            <a:r>
              <a:rPr lang="en-US" sz="1800" dirty="0">
                <a:latin typeface="Arial" panose="020B0604020202020204" pitchFamily="34" charset="0"/>
              </a:rPr>
              <a:t>POLST forms can be changed if lower/higher risk of COVID-19 </a:t>
            </a:r>
          </a:p>
          <a:p>
            <a:pPr marL="0" indent="0">
              <a:buNone/>
            </a:pPr>
            <a:r>
              <a:rPr lang="en-US" sz="1800" dirty="0">
                <a:latin typeface="Arial" panose="020B0604020202020204" pitchFamily="34" charset="0"/>
              </a:rPr>
              <a:t>     effects goals of care</a:t>
            </a:r>
          </a:p>
          <a:p>
            <a:endParaRPr lang="en-US" sz="2800" dirty="0"/>
          </a:p>
        </p:txBody>
      </p:sp>
    </p:spTree>
    <p:extLst>
      <p:ext uri="{BB962C8B-B14F-4D97-AF65-F5344CB8AC3E}">
        <p14:creationId xmlns:p14="http://schemas.microsoft.com/office/powerpoint/2010/main" val="3487154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NOT Recommended for </a:t>
            </a:r>
            <a:br>
              <a:rPr lang="en-US" sz="3200" dirty="0"/>
            </a:br>
            <a:r>
              <a:rPr lang="en-US" sz="3200" dirty="0"/>
              <a:t>Organizational POLST Policies </a:t>
            </a:r>
          </a:p>
        </p:txBody>
      </p:sp>
      <p:sp>
        <p:nvSpPr>
          <p:cNvPr id="2" name="Content Placeholder 1"/>
          <p:cNvSpPr>
            <a:spLocks noGrp="1"/>
          </p:cNvSpPr>
          <p:nvPr>
            <p:ph idx="1"/>
          </p:nvPr>
        </p:nvSpPr>
        <p:spPr/>
        <p:txBody>
          <a:bodyPr>
            <a:noAutofit/>
          </a:bodyPr>
          <a:lstStyle/>
          <a:p>
            <a:pPr>
              <a:buFont typeface="+mj-lt"/>
              <a:buAutoNum type="arabicPeriod"/>
            </a:pPr>
            <a:r>
              <a:rPr lang="en-US" sz="1800" dirty="0"/>
              <a:t>Mandating completion of POLST forms</a:t>
            </a:r>
          </a:p>
          <a:p>
            <a:pPr marL="457200" indent="-457200">
              <a:buAutoNum type="arabicPeriod"/>
            </a:pPr>
            <a:endParaRPr lang="en-US" sz="1100" dirty="0"/>
          </a:p>
          <a:p>
            <a:pPr>
              <a:buFont typeface="+mj-lt"/>
              <a:buAutoNum type="arabicPeriod"/>
            </a:pPr>
            <a:r>
              <a:rPr lang="en-US" sz="1800" dirty="0"/>
              <a:t>Providing incentives for POLST form completion</a:t>
            </a:r>
          </a:p>
          <a:p>
            <a:pPr marL="228600" indent="-228600">
              <a:buFont typeface="+mj-lt"/>
              <a:buAutoNum type="arabicPeriod"/>
            </a:pPr>
            <a:endParaRPr lang="en-US" sz="1100" dirty="0"/>
          </a:p>
          <a:p>
            <a:pPr>
              <a:buFont typeface="+mj-lt"/>
              <a:buAutoNum type="arabicPeriod"/>
            </a:pPr>
            <a:r>
              <a:rPr lang="en-US" sz="1800" dirty="0"/>
              <a:t>Completing a form without meaningful conversation first</a:t>
            </a:r>
          </a:p>
          <a:p>
            <a:pPr>
              <a:buFont typeface="+mj-lt"/>
              <a:buAutoNum type="arabicPeriod"/>
            </a:pPr>
            <a:endParaRPr lang="en-US" sz="1800" dirty="0"/>
          </a:p>
          <a:p>
            <a:pPr>
              <a:buFont typeface="+mj-lt"/>
              <a:buAutoNum type="arabicPeriod"/>
            </a:pPr>
            <a:r>
              <a:rPr lang="en-US" sz="1800" dirty="0"/>
              <a:t>Giving a person a POLST form to complete for themselves</a:t>
            </a:r>
          </a:p>
          <a:p>
            <a:pPr marL="228600" indent="-228600">
              <a:buFont typeface="+mj-lt"/>
              <a:buAutoNum type="arabicPeriod"/>
            </a:pPr>
            <a:endParaRPr lang="en-US" sz="1100" dirty="0"/>
          </a:p>
          <a:p>
            <a:pPr>
              <a:buFont typeface="+mj-lt"/>
              <a:buAutoNum type="arabicPeriod"/>
            </a:pPr>
            <a:r>
              <a:rPr lang="en-US" sz="1800" dirty="0"/>
              <a:t>Completing POLST form without patient/substitute decision-maker knowledge</a:t>
            </a:r>
          </a:p>
          <a:p>
            <a:pPr marL="228600" indent="-228600">
              <a:buFont typeface="+mj-lt"/>
              <a:buAutoNum type="arabicPeriod"/>
            </a:pPr>
            <a:endParaRPr lang="en-US" sz="1100" dirty="0"/>
          </a:p>
          <a:p>
            <a:pPr>
              <a:buFont typeface="+mj-lt"/>
              <a:buAutoNum type="arabicPeriod"/>
            </a:pPr>
            <a:r>
              <a:rPr lang="en-US" sz="1800" dirty="0"/>
              <a:t>Signing POLST form for patient/substitute decision-maker</a:t>
            </a:r>
          </a:p>
          <a:p>
            <a:pPr marL="228600" indent="-228600">
              <a:buFont typeface="+mj-lt"/>
              <a:buAutoNum type="arabicPeriod"/>
            </a:pPr>
            <a:endParaRPr lang="en-US" sz="1100" dirty="0"/>
          </a:p>
          <a:p>
            <a:pPr>
              <a:buFont typeface="+mj-lt"/>
              <a:buAutoNum type="arabicPeriod"/>
            </a:pPr>
            <a:r>
              <a:rPr lang="en-US" sz="1800" dirty="0"/>
              <a:t>Never reviewing completed POLST forms</a:t>
            </a:r>
          </a:p>
          <a:p>
            <a:pPr marL="228600" indent="-228600">
              <a:buFont typeface="+mj-lt"/>
              <a:buAutoNum type="arabicPeriod"/>
            </a:pPr>
            <a:endParaRPr lang="en-US" sz="1100" dirty="0"/>
          </a:p>
          <a:p>
            <a:pPr>
              <a:buFont typeface="+mj-lt"/>
              <a:buAutoNum type="arabicPeriod"/>
            </a:pPr>
            <a:r>
              <a:rPr lang="en-US" sz="1800" dirty="0"/>
              <a:t>Organizational failure to evaluate use of POLST</a:t>
            </a:r>
          </a:p>
        </p:txBody>
      </p:sp>
    </p:spTree>
    <p:extLst>
      <p:ext uri="{BB962C8B-B14F-4D97-AF65-F5344CB8AC3E}">
        <p14:creationId xmlns:p14="http://schemas.microsoft.com/office/powerpoint/2010/main" val="2222288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normAutofit/>
          </a:bodyPr>
          <a:lstStyle/>
          <a:p>
            <a:pPr algn="ctr"/>
            <a:r>
              <a:rPr lang="en-US" sz="4000" dirty="0"/>
              <a:t>POLST – Statutory Issues &amp; </a:t>
            </a:r>
            <a:br>
              <a:rPr lang="en-US" sz="4000" dirty="0"/>
            </a:br>
            <a:r>
              <a:rPr lang="en-US" sz="4000" dirty="0"/>
              <a:t>IDPH Guidance</a:t>
            </a:r>
          </a:p>
        </p:txBody>
      </p:sp>
      <p:sp>
        <p:nvSpPr>
          <p:cNvPr id="2" name="TextBox 1"/>
          <p:cNvSpPr txBox="1"/>
          <p:nvPr/>
        </p:nvSpPr>
        <p:spPr>
          <a:xfrm>
            <a:off x="1905000" y="5934670"/>
            <a:ext cx="5232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6E6E6">
                    <a:lumMod val="10000"/>
                  </a:srgbClr>
                </a:solidFill>
                <a:effectLst/>
                <a:uLnTx/>
                <a:uFillTx/>
                <a:latin typeface="Calibri"/>
                <a:ea typeface="+mn-ea"/>
                <a:cs typeface="+mn-cs"/>
              </a:rPr>
              <a:t>Disclaimer: this presentation cannot provide legal advice; it is intended for informational purposes only.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167743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Surrogate vs. POAHC Consent to POLST</a:t>
            </a:r>
          </a:p>
        </p:txBody>
      </p:sp>
      <p:graphicFrame>
        <p:nvGraphicFramePr>
          <p:cNvPr id="3" name="Content Placeholder 2">
            <a:extLst>
              <a:ext uri="{FF2B5EF4-FFF2-40B4-BE49-F238E27FC236}">
                <a16:creationId xmlns:a16="http://schemas.microsoft.com/office/drawing/2014/main" id="{0856DE56-4048-43B7-A500-B83E9224D2E3}"/>
              </a:ext>
            </a:extLst>
          </p:cNvPr>
          <p:cNvGraphicFramePr>
            <a:graphicFrameLocks noGrp="1"/>
          </p:cNvGraphicFramePr>
          <p:nvPr>
            <p:ph idx="1"/>
          </p:nvPr>
        </p:nvGraphicFramePr>
        <p:xfrm>
          <a:off x="57150" y="1200468"/>
          <a:ext cx="90297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212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14F7-205A-4D14-ABEF-C046B3337E3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Voiding or Changing a POLST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1006799"/>
              </p:ext>
            </p:extLst>
          </p:nvPr>
        </p:nvGraphicFramePr>
        <p:xfrm>
          <a:off x="381000" y="1600200"/>
          <a:ext cx="8382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86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4FD5D63B-DEF3-4CC8-8F90-1AA306724E81}"/>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Valid POLST Forms</a:t>
            </a:r>
            <a:endParaRPr lang="en-US"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F8AC5147-E0C1-4A58-B7BB-C7C58D3E0C81}"/>
              </a:ext>
            </a:extLst>
          </p:cNvPr>
          <p:cNvSpPr>
            <a:spLocks noGrp="1"/>
          </p:cNvSpPr>
          <p:nvPr>
            <p:ph idx="1"/>
          </p:nvPr>
        </p:nvSpPr>
        <p:spPr>
          <a:xfrm>
            <a:off x="446809" y="1676400"/>
            <a:ext cx="8229600" cy="4525963"/>
          </a:xfrm>
        </p:spPr>
        <p:txBody>
          <a:bodyPr/>
          <a:lstStyle/>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Properly executed prior versions of the IDPH Uniform DNR or the DNR/POLST Advance Directive are still valid. </a:t>
            </a:r>
            <a:r>
              <a:rPr lang="en-US" b="1" noProof="0" dirty="0">
                <a:solidFill>
                  <a:srgbClr val="E6E6E6">
                    <a:lumMod val="25000"/>
                  </a:srgbClr>
                </a:solidFill>
                <a:latin typeface="Arial" panose="020B0604020202020204" pitchFamily="34" charset="0"/>
              </a:rPr>
              <a:t>Most recently dated</a:t>
            </a:r>
            <a:r>
              <a:rPr lang="en-US" b="1" dirty="0">
                <a:solidFill>
                  <a:srgbClr val="E6E6E6">
                    <a:lumMod val="25000"/>
                  </a:srgbClr>
                </a:solidFill>
                <a:latin typeface="Arial" panose="020B0604020202020204" pitchFamily="34" charset="0"/>
              </a:rPr>
              <a:t> is followed. </a:t>
            </a:r>
            <a:endParaRPr kumimoji="0" lang="en-US" b="1"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Photocopies of forms are valid.</a:t>
            </a: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Picture of POLST form on electronic device is valid.</a:t>
            </a:r>
          </a:p>
          <a:p>
            <a:endParaRPr lang="en-US" dirty="0"/>
          </a:p>
        </p:txBody>
      </p:sp>
    </p:spTree>
    <p:extLst>
      <p:ext uri="{BB962C8B-B14F-4D97-AF65-F5344CB8AC3E}">
        <p14:creationId xmlns:p14="http://schemas.microsoft.com/office/powerpoint/2010/main" val="987594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A3379-ED44-4530-B40B-5F422781A6DC}"/>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Requirements for a Valid POLST Form</a:t>
            </a:r>
            <a:endParaRPr lang="en-US"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946461186"/>
              </p:ext>
            </p:extLst>
          </p:nvPr>
        </p:nvGraphicFramePr>
        <p:xfrm>
          <a:off x="457200" y="15240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544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52B8-F4B4-444F-B836-0D8FB89F6A1D}"/>
              </a:ext>
            </a:extLst>
          </p:cNvPr>
          <p:cNvSpPr>
            <a:spLocks noGrp="1"/>
          </p:cNvSpPr>
          <p:nvPr>
            <p:ph type="title"/>
          </p:nvPr>
        </p:nvSpPr>
        <p:spPr/>
        <p:txBody>
          <a:bodyPr>
            <a:noAutofit/>
          </a:bodyPr>
          <a:lstStyle/>
          <a:p>
            <a:r>
              <a:rPr lang="en-US" dirty="0">
                <a:effectLst/>
              </a:rPr>
              <a:t>QUESTION &amp; ANSWER</a:t>
            </a:r>
          </a:p>
        </p:txBody>
      </p:sp>
    </p:spTree>
    <p:extLst>
      <p:ext uri="{BB962C8B-B14F-4D97-AF65-F5344CB8AC3E}">
        <p14:creationId xmlns:p14="http://schemas.microsoft.com/office/powerpoint/2010/main" val="2440684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POLST Resources</a:t>
            </a:r>
          </a:p>
        </p:txBody>
      </p:sp>
      <p:sp>
        <p:nvSpPr>
          <p:cNvPr id="2" name="Content Placeholder 1"/>
          <p:cNvSpPr>
            <a:spLocks noGrp="1"/>
          </p:cNvSpPr>
          <p:nvPr>
            <p:ph idx="4294967295"/>
          </p:nvPr>
        </p:nvSpPr>
        <p:spPr>
          <a:xfrm>
            <a:off x="0" y="1600200"/>
            <a:ext cx="8229600" cy="4525963"/>
          </a:xfrm>
        </p:spPr>
        <p:txBody>
          <a:bodyPr>
            <a:normAutofit/>
          </a:bodyPr>
          <a:lstStyle/>
          <a:p>
            <a:pPr algn="ctr">
              <a:buNone/>
            </a:pPr>
            <a:r>
              <a:rPr lang="en-US" b="1" dirty="0">
                <a:latin typeface="Arial" panose="020B0604020202020204" pitchFamily="34" charset="0"/>
              </a:rPr>
              <a:t>For POLST Illinois information: </a:t>
            </a:r>
          </a:p>
          <a:p>
            <a:pPr algn="ctr">
              <a:buNone/>
            </a:pPr>
            <a:r>
              <a:rPr lang="en-US" b="1" dirty="0">
                <a:latin typeface="Arial" panose="020B0604020202020204" pitchFamily="34" charset="0"/>
              </a:rPr>
              <a:t>polstIllinois@gmail.com</a:t>
            </a:r>
          </a:p>
          <a:p>
            <a:pPr algn="ctr">
              <a:buNone/>
            </a:pPr>
            <a:r>
              <a:rPr lang="en-US" b="1" dirty="0">
                <a:latin typeface="Arial" panose="020B0604020202020204" pitchFamily="34" charset="0"/>
              </a:rPr>
              <a:t>www.polstil.org</a:t>
            </a:r>
          </a:p>
          <a:p>
            <a:pPr algn="ctr">
              <a:buNone/>
            </a:pPr>
            <a:endParaRPr lang="en-US" b="1" dirty="0">
              <a:latin typeface="Arial" panose="020B0604020202020204" pitchFamily="34" charset="0"/>
            </a:endParaRPr>
          </a:p>
          <a:p>
            <a:pPr algn="ctr">
              <a:buNone/>
            </a:pPr>
            <a:r>
              <a:rPr lang="en-US" b="1" dirty="0">
                <a:latin typeface="Arial" panose="020B0604020202020204" pitchFamily="34" charset="0"/>
              </a:rPr>
              <a:t>National POLST Program</a:t>
            </a:r>
          </a:p>
          <a:p>
            <a:pPr algn="ctr">
              <a:buNone/>
            </a:pPr>
            <a:r>
              <a:rPr lang="en-US" b="1" dirty="0">
                <a:latin typeface="Arial" panose="020B0604020202020204" pitchFamily="34" charset="0"/>
              </a:rPr>
              <a:t>www.polst.org</a:t>
            </a:r>
          </a:p>
          <a:p>
            <a:pPr algn="ctr">
              <a:buNone/>
            </a:pPr>
            <a:endParaRPr lang="en-US" sz="3600" dirty="0"/>
          </a:p>
          <a:p>
            <a:pPr algn="ctr">
              <a:buNone/>
            </a:pPr>
            <a:endParaRPr lang="en-US" sz="3600" dirty="0"/>
          </a:p>
          <a:p>
            <a:pPr algn="ctr">
              <a:buNone/>
            </a:pPr>
            <a:endParaRPr lang="en-US" sz="3600" dirty="0"/>
          </a:p>
        </p:txBody>
      </p:sp>
    </p:spTree>
    <p:extLst>
      <p:ext uri="{BB962C8B-B14F-4D97-AF65-F5344CB8AC3E}">
        <p14:creationId xmlns:p14="http://schemas.microsoft.com/office/powerpoint/2010/main" val="310841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18573-B05E-4C42-8EB3-10D01046301E}"/>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POLST Program Overview</a:t>
            </a:r>
          </a:p>
        </p:txBody>
      </p:sp>
    </p:spTree>
    <p:extLst>
      <p:ext uri="{BB962C8B-B14F-4D97-AF65-F5344CB8AC3E}">
        <p14:creationId xmlns:p14="http://schemas.microsoft.com/office/powerpoint/2010/main" val="580163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3BBBE-4F69-44AB-AF89-790D205EC95F}"/>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Resources for “the conversation”</a:t>
            </a:r>
          </a:p>
        </p:txBody>
      </p:sp>
      <p:sp>
        <p:nvSpPr>
          <p:cNvPr id="6" name="Content Placeholder 5">
            <a:extLst>
              <a:ext uri="{FF2B5EF4-FFF2-40B4-BE49-F238E27FC236}">
                <a16:creationId xmlns:a16="http://schemas.microsoft.com/office/drawing/2014/main" id="{31264CB9-EFDE-46BE-9278-39BE9D457359}"/>
              </a:ext>
            </a:extLst>
          </p:cNvPr>
          <p:cNvSpPr>
            <a:spLocks noGrp="1"/>
          </p:cNvSpPr>
          <p:nvPr>
            <p:ph idx="1"/>
          </p:nvPr>
        </p:nvSpPr>
        <p:spPr/>
        <p:txBody>
          <a:bodyPr>
            <a:normAutofit fontScale="92500" lnSpcReduction="10000"/>
          </a:bodyPr>
          <a:lstStyle/>
          <a:p>
            <a:r>
              <a:rPr lang="en-US" sz="2800" dirty="0">
                <a:latin typeface="Arial" panose="020B0604020202020204" pitchFamily="34" charset="0"/>
                <a:hlinkClick r:id="" action="ppaction://noaction">
                  <a:extLst>
                    <a:ext uri="{A12FA001-AC4F-418D-AE19-62706E023703}">
                      <ahyp:hlinkClr xmlns:ahyp="http://schemas.microsoft.com/office/drawing/2018/hyperlinkcolor" val="tx"/>
                    </a:ext>
                  </a:extLst>
                </a:hlinkClick>
              </a:rPr>
              <a:t>https://www.theconversationproject.org/</a:t>
            </a:r>
          </a:p>
          <a:p>
            <a:endParaRPr lang="en-US" sz="2800" dirty="0">
              <a:latin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r>
              <a:rPr lang="en-US" sz="2800" dirty="0">
                <a:latin typeface="Arial" panose="020B0604020202020204" pitchFamily="34" charset="0"/>
                <a:hlinkClick r:id="rId3">
                  <a:extLst>
                    <a:ext uri="{A12FA001-AC4F-418D-AE19-62706E023703}">
                      <ahyp:hlinkClr xmlns:ahyp="http://schemas.microsoft.com/office/drawing/2018/hyperlinkcolor" val="tx"/>
                    </a:ext>
                  </a:extLst>
                </a:hlinkClick>
              </a:rPr>
              <a:t>https://respectingchoices.org/</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4">
                  <a:extLst>
                    <a:ext uri="{A12FA001-AC4F-418D-AE19-62706E023703}">
                      <ahyp:hlinkClr xmlns:ahyp="http://schemas.microsoft.com/office/drawing/2018/hyperlinkcolor" val="tx"/>
                    </a:ext>
                  </a:extLst>
                </a:hlinkClick>
              </a:rPr>
              <a:t>https://www.ariadnelabs.org/areas-of-work/serious-illness-care/resources/#Downloads&amp;%20Tools</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5">
                  <a:extLst>
                    <a:ext uri="{A12FA001-AC4F-418D-AE19-62706E023703}">
                      <ahyp:hlinkClr xmlns:ahyp="http://schemas.microsoft.com/office/drawing/2018/hyperlinkcolor" val="tx"/>
                    </a:ext>
                  </a:extLst>
                </a:hlinkClick>
              </a:rPr>
              <a:t>https://pact.northwestern.edu/</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6">
                  <a:extLst>
                    <a:ext uri="{A12FA001-AC4F-418D-AE19-62706E023703}">
                      <ahyp:hlinkClr xmlns:ahyp="http://schemas.microsoft.com/office/drawing/2018/hyperlinkcolor" val="tx"/>
                    </a:ext>
                  </a:extLst>
                </a:hlinkClick>
              </a:rPr>
              <a:t>https://www.vitaltalk.org/</a:t>
            </a:r>
            <a:endParaRPr lang="en-US" sz="2800" dirty="0">
              <a:latin typeface="Arial" panose="020B0604020202020204" pitchFamily="34" charset="0"/>
            </a:endParaRPr>
          </a:p>
          <a:p>
            <a:endParaRPr lang="en-US" dirty="0">
              <a:latin typeface="Abadi Extra Light" panose="020B0204020104020204" pitchFamily="34" charset="0"/>
            </a:endParaRPr>
          </a:p>
          <a:p>
            <a:endParaRPr lang="en-US" dirty="0">
              <a:latin typeface="Abadi Extra Light" panose="020B0204020104020204" pitchFamily="34" charset="0"/>
            </a:endParaRPr>
          </a:p>
        </p:txBody>
      </p:sp>
    </p:spTree>
    <p:extLst>
      <p:ext uri="{BB962C8B-B14F-4D97-AF65-F5344CB8AC3E}">
        <p14:creationId xmlns:p14="http://schemas.microsoft.com/office/powerpoint/2010/main" val="1899443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55" name="Title 11"/>
          <p:cNvSpPr>
            <a:spLocks noGrp="1"/>
          </p:cNvSpPr>
          <p:nvPr>
            <p:ph type="title"/>
          </p:nvPr>
        </p:nvSpPr>
        <p:spPr/>
        <p:txBody>
          <a:bodyPr>
            <a:noAutofit/>
          </a:bodyPr>
          <a:lstStyle/>
          <a:p>
            <a:pPr eaLnBrk="1" hangingPunct="1"/>
            <a:r>
              <a:rPr lang="en-US" sz="2000" i="1" dirty="0">
                <a:effectLst/>
                <a:latin typeface="Arial" panose="020B0604020202020204" pitchFamily="34" charset="0"/>
                <a:cs typeface="Arial" panose="020B0604020202020204" pitchFamily="34" charset="0"/>
              </a:rPr>
              <a:t>This presentation created by the POLST Illinois Education Committee has been made possible by in-kind and other resources provided by: </a:t>
            </a:r>
          </a:p>
        </p:txBody>
      </p:sp>
      <p:pic>
        <p:nvPicPr>
          <p:cNvPr id="3" name="Picture 2" descr="cid:8B153554-7FFF-49A5-A273-967449F842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724400"/>
            <a:ext cx="3200400" cy="1177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7D1579-0E17-467A-9A26-E36D76EAAC9C}"/>
              </a:ext>
            </a:extLst>
          </p:cNvPr>
          <p:cNvPicPr>
            <a:picLocks noChangeAspect="1"/>
          </p:cNvPicPr>
          <p:nvPr/>
        </p:nvPicPr>
        <p:blipFill>
          <a:blip r:embed="rId4"/>
          <a:stretch>
            <a:fillRect/>
          </a:stretch>
        </p:blipFill>
        <p:spPr>
          <a:xfrm>
            <a:off x="2587580" y="2004328"/>
            <a:ext cx="3968840" cy="2011854"/>
          </a:xfrm>
          <a:prstGeom prst="rect">
            <a:avLst/>
          </a:prstGeom>
        </p:spPr>
      </p:pic>
    </p:spTree>
    <p:extLst>
      <p:ext uri="{BB962C8B-B14F-4D97-AF65-F5344CB8AC3E}">
        <p14:creationId xmlns:p14="http://schemas.microsoft.com/office/powerpoint/2010/main" val="109006665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397A-6C1F-48B8-B449-9DBB59C260D1}"/>
              </a:ext>
            </a:extLst>
          </p:cNvPr>
          <p:cNvSpPr>
            <a:spLocks noGrp="1"/>
          </p:cNvSpPr>
          <p:nvPr>
            <p:ph type="title"/>
          </p:nvPr>
        </p:nvSpPr>
        <p:spPr>
          <a:xfrm>
            <a:off x="266700" y="71573"/>
            <a:ext cx="8610600" cy="1143000"/>
          </a:xfrm>
        </p:spPr>
        <p:txBody>
          <a:bodyPr>
            <a:normAutofit fontScale="90000"/>
          </a:bodyPr>
          <a:lstStyle/>
          <a:p>
            <a:r>
              <a:rPr lang="en-US" b="1" dirty="0">
                <a:latin typeface="Arial" panose="020B0604020202020204" pitchFamily="34" charset="0"/>
                <a:cs typeface="Arial" panose="020B0604020202020204" pitchFamily="34" charset="0"/>
              </a:rPr>
              <a:t>Evolution of the IDPH Uniform POLST Form</a:t>
            </a:r>
          </a:p>
        </p:txBody>
      </p:sp>
      <p:sp>
        <p:nvSpPr>
          <p:cNvPr id="9" name="Callout: Right Arrow 8">
            <a:extLst>
              <a:ext uri="{FF2B5EF4-FFF2-40B4-BE49-F238E27FC236}">
                <a16:creationId xmlns:a16="http://schemas.microsoft.com/office/drawing/2014/main" id="{1408A2D1-52D6-4A87-B4CF-1E82239A5469}"/>
              </a:ext>
            </a:extLst>
          </p:cNvPr>
          <p:cNvSpPr/>
          <p:nvPr/>
        </p:nvSpPr>
        <p:spPr>
          <a:xfrm>
            <a:off x="1718343" y="1530478"/>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B0962"/>
                </a:solidFill>
              </a:rPr>
              <a:t>“Orange”</a:t>
            </a:r>
          </a:p>
          <a:p>
            <a:pPr algn="ctr"/>
            <a:r>
              <a:rPr lang="en-US" dirty="0">
                <a:solidFill>
                  <a:srgbClr val="DB0962"/>
                </a:solidFill>
              </a:rPr>
              <a:t>DNR Form</a:t>
            </a:r>
          </a:p>
        </p:txBody>
      </p:sp>
      <p:sp>
        <p:nvSpPr>
          <p:cNvPr id="10" name="Callout: Left Arrow 9">
            <a:extLst>
              <a:ext uri="{FF2B5EF4-FFF2-40B4-BE49-F238E27FC236}">
                <a16:creationId xmlns:a16="http://schemas.microsoft.com/office/drawing/2014/main" id="{8D202B6F-B21F-4F6B-B331-FE2FF9B1C8EF}"/>
              </a:ext>
            </a:extLst>
          </p:cNvPr>
          <p:cNvSpPr/>
          <p:nvPr/>
        </p:nvSpPr>
        <p:spPr>
          <a:xfrm>
            <a:off x="5307479" y="22652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IDPH Uniform DNR Order Form</a:t>
            </a:r>
            <a:endParaRPr lang="en-US" sz="1600" dirty="0">
              <a:ln w="0"/>
              <a:solidFill>
                <a:srgbClr val="DB0962"/>
              </a:solidFill>
            </a:endParaRPr>
          </a:p>
        </p:txBody>
      </p:sp>
      <p:sp>
        <p:nvSpPr>
          <p:cNvPr id="11" name="Arrow: Down 10">
            <a:extLst>
              <a:ext uri="{FF2B5EF4-FFF2-40B4-BE49-F238E27FC236}">
                <a16:creationId xmlns:a16="http://schemas.microsoft.com/office/drawing/2014/main" id="{B1273027-3D08-428A-86B7-D1BCCD779D6E}"/>
              </a:ext>
            </a:extLst>
          </p:cNvPr>
          <p:cNvSpPr/>
          <p:nvPr/>
        </p:nvSpPr>
        <p:spPr>
          <a:xfrm>
            <a:off x="3495392" y="1695360"/>
            <a:ext cx="2182557" cy="4953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350B30-F6D1-480A-8EE7-229EEC00C843}"/>
              </a:ext>
            </a:extLst>
          </p:cNvPr>
          <p:cNvSpPr txBox="1"/>
          <p:nvPr/>
        </p:nvSpPr>
        <p:spPr>
          <a:xfrm>
            <a:off x="4205670" y="1702542"/>
            <a:ext cx="762000" cy="369332"/>
          </a:xfrm>
          <a:prstGeom prst="rect">
            <a:avLst/>
          </a:prstGeom>
          <a:noFill/>
        </p:spPr>
        <p:txBody>
          <a:bodyPr wrap="square" rtlCol="0">
            <a:spAutoFit/>
          </a:bodyPr>
          <a:lstStyle/>
          <a:p>
            <a:r>
              <a:rPr lang="en-US" dirty="0">
                <a:solidFill>
                  <a:srgbClr val="DB0962"/>
                </a:solidFill>
              </a:rPr>
              <a:t>2000</a:t>
            </a:r>
          </a:p>
        </p:txBody>
      </p:sp>
      <p:sp>
        <p:nvSpPr>
          <p:cNvPr id="14" name="TextBox 13">
            <a:extLst>
              <a:ext uri="{FF2B5EF4-FFF2-40B4-BE49-F238E27FC236}">
                <a16:creationId xmlns:a16="http://schemas.microsoft.com/office/drawing/2014/main" id="{5A9E8185-2D1D-4A2C-B444-A759819AE99C}"/>
              </a:ext>
            </a:extLst>
          </p:cNvPr>
          <p:cNvSpPr txBox="1"/>
          <p:nvPr/>
        </p:nvSpPr>
        <p:spPr>
          <a:xfrm>
            <a:off x="4258052" y="2958873"/>
            <a:ext cx="762000" cy="369332"/>
          </a:xfrm>
          <a:prstGeom prst="rect">
            <a:avLst/>
          </a:prstGeom>
          <a:noFill/>
        </p:spPr>
        <p:txBody>
          <a:bodyPr wrap="square" rtlCol="0">
            <a:spAutoFit/>
          </a:bodyPr>
          <a:lstStyle/>
          <a:p>
            <a:r>
              <a:rPr lang="en-US" dirty="0">
                <a:solidFill>
                  <a:srgbClr val="DB0962"/>
                </a:solidFill>
              </a:rPr>
              <a:t>2007</a:t>
            </a:r>
          </a:p>
        </p:txBody>
      </p:sp>
      <p:sp>
        <p:nvSpPr>
          <p:cNvPr id="15" name="TextBox 14">
            <a:extLst>
              <a:ext uri="{FF2B5EF4-FFF2-40B4-BE49-F238E27FC236}">
                <a16:creationId xmlns:a16="http://schemas.microsoft.com/office/drawing/2014/main" id="{BC34A572-4BC0-40BB-880F-1B9B5FEFBF1F}"/>
              </a:ext>
            </a:extLst>
          </p:cNvPr>
          <p:cNvSpPr txBox="1"/>
          <p:nvPr/>
        </p:nvSpPr>
        <p:spPr>
          <a:xfrm>
            <a:off x="4258052" y="3802528"/>
            <a:ext cx="762000" cy="369332"/>
          </a:xfrm>
          <a:prstGeom prst="rect">
            <a:avLst/>
          </a:prstGeom>
          <a:noFill/>
        </p:spPr>
        <p:txBody>
          <a:bodyPr wrap="square" rtlCol="0">
            <a:spAutoFit/>
          </a:bodyPr>
          <a:lstStyle/>
          <a:p>
            <a:r>
              <a:rPr lang="en-US" dirty="0">
                <a:solidFill>
                  <a:srgbClr val="DB0962"/>
                </a:solidFill>
              </a:rPr>
              <a:t>2013</a:t>
            </a:r>
          </a:p>
        </p:txBody>
      </p:sp>
      <p:sp>
        <p:nvSpPr>
          <p:cNvPr id="16" name="TextBox 15">
            <a:extLst>
              <a:ext uri="{FF2B5EF4-FFF2-40B4-BE49-F238E27FC236}">
                <a16:creationId xmlns:a16="http://schemas.microsoft.com/office/drawing/2014/main" id="{62C25256-1342-4D2A-A7BC-01975A751923}"/>
              </a:ext>
            </a:extLst>
          </p:cNvPr>
          <p:cNvSpPr txBox="1"/>
          <p:nvPr/>
        </p:nvSpPr>
        <p:spPr>
          <a:xfrm>
            <a:off x="4278928" y="4907855"/>
            <a:ext cx="762000" cy="369332"/>
          </a:xfrm>
          <a:prstGeom prst="rect">
            <a:avLst/>
          </a:prstGeom>
          <a:noFill/>
        </p:spPr>
        <p:txBody>
          <a:bodyPr wrap="square" rtlCol="0">
            <a:spAutoFit/>
          </a:bodyPr>
          <a:lstStyle/>
          <a:p>
            <a:r>
              <a:rPr lang="en-US" dirty="0">
                <a:solidFill>
                  <a:srgbClr val="DB0962"/>
                </a:solidFill>
              </a:rPr>
              <a:t>2016</a:t>
            </a:r>
          </a:p>
        </p:txBody>
      </p:sp>
      <p:sp>
        <p:nvSpPr>
          <p:cNvPr id="17" name="TextBox 16">
            <a:extLst>
              <a:ext uri="{FF2B5EF4-FFF2-40B4-BE49-F238E27FC236}">
                <a16:creationId xmlns:a16="http://schemas.microsoft.com/office/drawing/2014/main" id="{908587DA-0D3F-4384-97EF-F88065E6EE76}"/>
              </a:ext>
            </a:extLst>
          </p:cNvPr>
          <p:cNvSpPr txBox="1"/>
          <p:nvPr/>
        </p:nvSpPr>
        <p:spPr>
          <a:xfrm>
            <a:off x="4278928" y="4416764"/>
            <a:ext cx="762000" cy="369332"/>
          </a:xfrm>
          <a:prstGeom prst="rect">
            <a:avLst/>
          </a:prstGeom>
          <a:noFill/>
        </p:spPr>
        <p:txBody>
          <a:bodyPr wrap="square" rtlCol="0">
            <a:spAutoFit/>
          </a:bodyPr>
          <a:lstStyle/>
          <a:p>
            <a:r>
              <a:rPr lang="en-US" dirty="0">
                <a:solidFill>
                  <a:srgbClr val="DB0962"/>
                </a:solidFill>
              </a:rPr>
              <a:t>2015</a:t>
            </a:r>
          </a:p>
        </p:txBody>
      </p:sp>
      <p:sp>
        <p:nvSpPr>
          <p:cNvPr id="18" name="TextBox 17">
            <a:extLst>
              <a:ext uri="{FF2B5EF4-FFF2-40B4-BE49-F238E27FC236}">
                <a16:creationId xmlns:a16="http://schemas.microsoft.com/office/drawing/2014/main" id="{C682036C-A4B0-42D4-B52D-9E8257B0026F}"/>
              </a:ext>
            </a:extLst>
          </p:cNvPr>
          <p:cNvSpPr txBox="1"/>
          <p:nvPr/>
        </p:nvSpPr>
        <p:spPr>
          <a:xfrm>
            <a:off x="4264314" y="6023653"/>
            <a:ext cx="762000" cy="369332"/>
          </a:xfrm>
          <a:prstGeom prst="rect">
            <a:avLst/>
          </a:prstGeom>
          <a:noFill/>
        </p:spPr>
        <p:txBody>
          <a:bodyPr wrap="square" rtlCol="0">
            <a:spAutoFit/>
          </a:bodyPr>
          <a:lstStyle/>
          <a:p>
            <a:r>
              <a:rPr lang="en-US" dirty="0">
                <a:solidFill>
                  <a:srgbClr val="DB0962"/>
                </a:solidFill>
              </a:rPr>
              <a:t>2019</a:t>
            </a:r>
          </a:p>
        </p:txBody>
      </p:sp>
      <p:sp>
        <p:nvSpPr>
          <p:cNvPr id="19" name="TextBox 18">
            <a:extLst>
              <a:ext uri="{FF2B5EF4-FFF2-40B4-BE49-F238E27FC236}">
                <a16:creationId xmlns:a16="http://schemas.microsoft.com/office/drawing/2014/main" id="{89776EAB-987D-4128-8FB9-9C3CC453451E}"/>
              </a:ext>
            </a:extLst>
          </p:cNvPr>
          <p:cNvSpPr txBox="1"/>
          <p:nvPr/>
        </p:nvSpPr>
        <p:spPr>
          <a:xfrm>
            <a:off x="4278928" y="2484550"/>
            <a:ext cx="762000" cy="369332"/>
          </a:xfrm>
          <a:prstGeom prst="rect">
            <a:avLst/>
          </a:prstGeom>
          <a:noFill/>
        </p:spPr>
        <p:txBody>
          <a:bodyPr wrap="square" rtlCol="0">
            <a:spAutoFit/>
          </a:bodyPr>
          <a:lstStyle/>
          <a:p>
            <a:r>
              <a:rPr lang="en-US" dirty="0">
                <a:solidFill>
                  <a:srgbClr val="DB0962"/>
                </a:solidFill>
              </a:rPr>
              <a:t>2006</a:t>
            </a:r>
          </a:p>
        </p:txBody>
      </p:sp>
      <p:sp>
        <p:nvSpPr>
          <p:cNvPr id="21" name="Callout: Right Arrow 20">
            <a:extLst>
              <a:ext uri="{FF2B5EF4-FFF2-40B4-BE49-F238E27FC236}">
                <a16:creationId xmlns:a16="http://schemas.microsoft.com/office/drawing/2014/main" id="{134D65B5-EFB7-4DF3-8559-FEE6FEFBD572}"/>
              </a:ext>
            </a:extLst>
          </p:cNvPr>
          <p:cNvSpPr/>
          <p:nvPr/>
        </p:nvSpPr>
        <p:spPr>
          <a:xfrm>
            <a:off x="1541370" y="2741075"/>
            <a:ext cx="2279377" cy="83883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B0962"/>
                </a:solidFill>
              </a:rPr>
              <a:t>IDPH Uniform DNR-Advance Directive</a:t>
            </a:r>
          </a:p>
        </p:txBody>
      </p:sp>
      <p:sp>
        <p:nvSpPr>
          <p:cNvPr id="22" name="Callout: Right Arrow 21">
            <a:extLst>
              <a:ext uri="{FF2B5EF4-FFF2-40B4-BE49-F238E27FC236}">
                <a16:creationId xmlns:a16="http://schemas.microsoft.com/office/drawing/2014/main" id="{78ACCB0F-3A2B-44F8-84EC-BFC8B9AA237C}"/>
              </a:ext>
            </a:extLst>
          </p:cNvPr>
          <p:cNvSpPr/>
          <p:nvPr/>
        </p:nvSpPr>
        <p:spPr>
          <a:xfrm>
            <a:off x="1656122" y="4262930"/>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B0962"/>
                </a:solidFill>
              </a:rPr>
              <a:t>Practitioner Signature Expanded</a:t>
            </a:r>
          </a:p>
        </p:txBody>
      </p:sp>
      <p:sp>
        <p:nvSpPr>
          <p:cNvPr id="23" name="Callout: Right Arrow 22">
            <a:extLst>
              <a:ext uri="{FF2B5EF4-FFF2-40B4-BE49-F238E27FC236}">
                <a16:creationId xmlns:a16="http://schemas.microsoft.com/office/drawing/2014/main" id="{ECE2AB83-490D-4ABE-9AA1-D872188BD82F}"/>
              </a:ext>
            </a:extLst>
          </p:cNvPr>
          <p:cNvSpPr/>
          <p:nvPr/>
        </p:nvSpPr>
        <p:spPr>
          <a:xfrm>
            <a:off x="1656120" y="5162403"/>
            <a:ext cx="2049875" cy="84242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Current Form Language</a:t>
            </a:r>
            <a:endParaRPr lang="en-US" sz="1600" dirty="0">
              <a:ln w="0"/>
              <a:solidFill>
                <a:srgbClr val="DB0962"/>
              </a:solidFill>
            </a:endParaRPr>
          </a:p>
        </p:txBody>
      </p:sp>
      <p:sp>
        <p:nvSpPr>
          <p:cNvPr id="24" name="Callout: Left Arrow 23">
            <a:extLst>
              <a:ext uri="{FF2B5EF4-FFF2-40B4-BE49-F238E27FC236}">
                <a16:creationId xmlns:a16="http://schemas.microsoft.com/office/drawing/2014/main" id="{9A16F8D8-4716-48A8-8CD9-DAC2A7F6A3FA}"/>
              </a:ext>
            </a:extLst>
          </p:cNvPr>
          <p:cNvSpPr/>
          <p:nvPr/>
        </p:nvSpPr>
        <p:spPr>
          <a:xfrm>
            <a:off x="5323255" y="35717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POLST Language Added</a:t>
            </a:r>
            <a:endParaRPr lang="en-US" sz="1600" dirty="0">
              <a:ln w="0"/>
              <a:solidFill>
                <a:srgbClr val="DB0962"/>
              </a:solidFill>
            </a:endParaRPr>
          </a:p>
        </p:txBody>
      </p:sp>
      <p:sp>
        <p:nvSpPr>
          <p:cNvPr id="25" name="Callout: Left Arrow 24">
            <a:extLst>
              <a:ext uri="{FF2B5EF4-FFF2-40B4-BE49-F238E27FC236}">
                <a16:creationId xmlns:a16="http://schemas.microsoft.com/office/drawing/2014/main" id="{6135F9E9-DD93-4F72-86A1-7638F569910C}"/>
              </a:ext>
            </a:extLst>
          </p:cNvPr>
          <p:cNvSpPr/>
          <p:nvPr/>
        </p:nvSpPr>
        <p:spPr>
          <a:xfrm>
            <a:off x="5342413" y="4685232"/>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IDPH Uniform POLST Form</a:t>
            </a:r>
            <a:endParaRPr lang="en-US" sz="1600" dirty="0">
              <a:ln w="0"/>
              <a:solidFill>
                <a:srgbClr val="DB0962"/>
              </a:solidFill>
            </a:endParaRPr>
          </a:p>
        </p:txBody>
      </p:sp>
      <p:sp>
        <p:nvSpPr>
          <p:cNvPr id="26" name="Callout: Left Arrow 25">
            <a:extLst>
              <a:ext uri="{FF2B5EF4-FFF2-40B4-BE49-F238E27FC236}">
                <a16:creationId xmlns:a16="http://schemas.microsoft.com/office/drawing/2014/main" id="{CAE340E2-C7EE-4D8C-A60D-6371684876CD}"/>
              </a:ext>
            </a:extLst>
          </p:cNvPr>
          <p:cNvSpPr/>
          <p:nvPr/>
        </p:nvSpPr>
        <p:spPr>
          <a:xfrm>
            <a:off x="5342413" y="5762498"/>
            <a:ext cx="2046962" cy="814578"/>
          </a:xfrm>
          <a:prstGeom prst="leftArrowCallout">
            <a:avLst/>
          </a:prstGeom>
          <a:solidFill>
            <a:schemeClr val="accent1">
              <a:lumMod val="75000"/>
            </a:schemeClr>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rPr>
              <a:t>National POLST Form</a:t>
            </a:r>
          </a:p>
        </p:txBody>
      </p:sp>
      <p:sp>
        <p:nvSpPr>
          <p:cNvPr id="27" name="TextBox 26">
            <a:extLst>
              <a:ext uri="{FF2B5EF4-FFF2-40B4-BE49-F238E27FC236}">
                <a16:creationId xmlns:a16="http://schemas.microsoft.com/office/drawing/2014/main" id="{98B26239-96D0-436B-BD1A-16E6FC528C4E}"/>
              </a:ext>
            </a:extLst>
          </p:cNvPr>
          <p:cNvSpPr txBox="1"/>
          <p:nvPr/>
        </p:nvSpPr>
        <p:spPr>
          <a:xfrm>
            <a:off x="4293542" y="5398947"/>
            <a:ext cx="762000" cy="369332"/>
          </a:xfrm>
          <a:prstGeom prst="rect">
            <a:avLst/>
          </a:prstGeom>
          <a:noFill/>
        </p:spPr>
        <p:txBody>
          <a:bodyPr wrap="square" rtlCol="0">
            <a:spAutoFit/>
          </a:bodyPr>
          <a:lstStyle/>
          <a:p>
            <a:r>
              <a:rPr lang="en-US" dirty="0">
                <a:solidFill>
                  <a:srgbClr val="DB0962"/>
                </a:solidFill>
              </a:rPr>
              <a:t>2017</a:t>
            </a:r>
          </a:p>
        </p:txBody>
      </p:sp>
    </p:spTree>
    <p:extLst>
      <p:ext uri="{BB962C8B-B14F-4D97-AF65-F5344CB8AC3E}">
        <p14:creationId xmlns:p14="http://schemas.microsoft.com/office/powerpoint/2010/main" val="3901665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B677-1F1E-4100-934B-5F9DC2051CC0}"/>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Additional Criteria for Evaluating Appropriate Use of POLST</a:t>
            </a:r>
          </a:p>
        </p:txBody>
      </p:sp>
      <p:sp>
        <p:nvSpPr>
          <p:cNvPr id="3" name="Content Placeholder 2">
            <a:extLst>
              <a:ext uri="{FF2B5EF4-FFF2-40B4-BE49-F238E27FC236}">
                <a16:creationId xmlns:a16="http://schemas.microsoft.com/office/drawing/2014/main" id="{B1F966EF-D4AB-4E3B-A671-1DF6326AC0B2}"/>
              </a:ext>
            </a:extLst>
          </p:cNvPr>
          <p:cNvSpPr>
            <a:spLocks noGrp="1"/>
          </p:cNvSpPr>
          <p:nvPr>
            <p:ph idx="1"/>
          </p:nvPr>
        </p:nvSpPr>
        <p:spPr/>
        <p:txBody>
          <a:bodyPr>
            <a:normAutofit/>
          </a:bodyPr>
          <a:lstStyle/>
          <a:p>
            <a:pPr marL="0" indent="0">
              <a:buNone/>
            </a:pPr>
            <a:r>
              <a:rPr lang="en-US" sz="2400" dirty="0">
                <a:latin typeface="Arial" panose="020B0604020202020204" pitchFamily="34" charset="0"/>
              </a:rPr>
              <a:t>Patients with a serious life-limiting medical condition or advanced frailty:</a:t>
            </a:r>
          </a:p>
          <a:p>
            <a:pPr lvl="1"/>
            <a:r>
              <a:rPr lang="en-US" sz="2000" dirty="0">
                <a:latin typeface="Arial" panose="020B0604020202020204" pitchFamily="34" charset="0"/>
              </a:rPr>
              <a:t>whose health care professional would not be surprised if they died within 1-2 years; or</a:t>
            </a:r>
          </a:p>
          <a:p>
            <a:pPr lvl="1"/>
            <a:r>
              <a:rPr lang="en-US" sz="2000" dirty="0">
                <a:latin typeface="Arial" panose="020B0604020202020204" pitchFamily="34" charset="0"/>
              </a:rPr>
              <a:t>who are at an increased risk of experiencing a medical emergency based on their current medical condition and who wish to make clear their treatment preferences, including about CPR, mechanical ventilation, ICU; or</a:t>
            </a:r>
          </a:p>
          <a:p>
            <a:pPr lvl="1"/>
            <a:r>
              <a:rPr lang="en-US" sz="2000" dirty="0">
                <a:latin typeface="Arial" panose="020B0604020202020204" pitchFamily="34" charset="0"/>
              </a:rPr>
              <a:t>who have had multiple unplanned hospital admissions in the last 12 months, typically coupled with increasing frailty, decreasing function, and/or progressive weight loss.</a:t>
            </a:r>
          </a:p>
        </p:txBody>
      </p:sp>
    </p:spTree>
    <p:extLst>
      <p:ext uri="{BB962C8B-B14F-4D97-AF65-F5344CB8AC3E}">
        <p14:creationId xmlns:p14="http://schemas.microsoft.com/office/powerpoint/2010/main" val="3383353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National Support for POLST:</a:t>
            </a:r>
          </a:p>
        </p:txBody>
      </p:sp>
      <p:sp>
        <p:nvSpPr>
          <p:cNvPr id="2" name="Content Placeholder 1"/>
          <p:cNvSpPr>
            <a:spLocks noGrp="1"/>
          </p:cNvSpPr>
          <p:nvPr>
            <p:ph idx="1"/>
          </p:nvPr>
        </p:nvSpPr>
        <p:spPr/>
        <p:txBody>
          <a:bodyPr>
            <a:normAutofit lnSpcReduction="10000"/>
          </a:bodyPr>
          <a:lstStyle/>
          <a:p>
            <a:r>
              <a:rPr lang="en-US" sz="2000" dirty="0">
                <a:latin typeface="Arial" panose="020B0604020202020204" pitchFamily="34" charset="0"/>
              </a:rPr>
              <a:t>Study on the relationship between what POLST orders are selected and where people ultimately die.  18,000 death records (2010-2011) reviewed from Oregon’s electronic POLST registry</a:t>
            </a:r>
          </a:p>
          <a:p>
            <a:pPr marL="0" indent="0">
              <a:buNone/>
            </a:pPr>
            <a:endParaRPr lang="en-US" sz="1600" dirty="0">
              <a:latin typeface="Arial" panose="020B0604020202020204" pitchFamily="34" charset="0"/>
            </a:endParaRPr>
          </a:p>
          <a:p>
            <a:r>
              <a:rPr lang="en-US" sz="1800" b="1" dirty="0">
                <a:solidFill>
                  <a:schemeClr val="accent1">
                    <a:lumMod val="25000"/>
                  </a:schemeClr>
                </a:solidFill>
                <a:latin typeface="Arial" panose="020B0604020202020204" pitchFamily="34" charset="0"/>
              </a:rPr>
              <a:t>Relationship between options selected on the POLST form and  </a:t>
            </a:r>
            <a:r>
              <a:rPr lang="en-US" sz="1800" b="1" u="sng" dirty="0">
                <a:solidFill>
                  <a:schemeClr val="accent1">
                    <a:lumMod val="25000"/>
                  </a:schemeClr>
                </a:solidFill>
                <a:latin typeface="Arial" panose="020B0604020202020204" pitchFamily="34" charset="0"/>
              </a:rPr>
              <a:t>where people die</a:t>
            </a:r>
            <a:r>
              <a:rPr lang="en-US" sz="1800" b="1" dirty="0">
                <a:solidFill>
                  <a:schemeClr val="accent1">
                    <a:lumMod val="25000"/>
                  </a:schemeClr>
                </a:solidFill>
                <a:latin typeface="Arial" panose="020B0604020202020204" pitchFamily="34" charset="0"/>
              </a:rPr>
              <a:t>:</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6.4% of persons who had a POLST Form specifying </a:t>
            </a:r>
            <a:r>
              <a:rPr lang="en-US" altLang="en-US" sz="1800" b="1" i="1" dirty="0">
                <a:solidFill>
                  <a:schemeClr val="accent1">
                    <a:lumMod val="25000"/>
                  </a:schemeClr>
                </a:solidFill>
                <a:latin typeface="Arial" panose="020B0604020202020204" pitchFamily="34" charset="0"/>
              </a:rPr>
              <a:t>Comfort Measures Only</a:t>
            </a:r>
            <a:r>
              <a:rPr lang="en-US" altLang="en-US" sz="1800" b="1" dirty="0">
                <a:solidFill>
                  <a:schemeClr val="accent1">
                    <a:lumMod val="25000"/>
                  </a:schemeClr>
                </a:solidFill>
                <a:latin typeface="Arial" panose="020B0604020202020204" pitchFamily="34" charset="0"/>
              </a:rPr>
              <a:t> treatment wishes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22.4% for persons who wished for </a:t>
            </a:r>
            <a:r>
              <a:rPr lang="en-US" altLang="en-US" sz="1800" b="1" i="1" dirty="0">
                <a:solidFill>
                  <a:schemeClr val="accent1">
                    <a:lumMod val="25000"/>
                  </a:schemeClr>
                </a:solidFill>
                <a:latin typeface="Arial" panose="020B0604020202020204" pitchFamily="34" charset="0"/>
              </a:rPr>
              <a:t>Limited Additional Interventions</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44.2% of persons whose POLST specified wishes for </a:t>
            </a:r>
            <a:r>
              <a:rPr lang="en-US" altLang="en-US" sz="1800" b="1" i="1" dirty="0">
                <a:solidFill>
                  <a:schemeClr val="accent1">
                    <a:lumMod val="25000"/>
                  </a:schemeClr>
                </a:solidFill>
                <a:latin typeface="Arial" panose="020B0604020202020204" pitchFamily="34" charset="0"/>
              </a:rPr>
              <a:t>Full Treatment</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34.2% of persons without a POLST Form died in a hospital</a:t>
            </a:r>
          </a:p>
          <a:p>
            <a:pPr marL="400015" lvl="1" indent="0" eaLnBrk="0" hangingPunct="0">
              <a:spcBef>
                <a:spcPct val="0"/>
              </a:spcBef>
              <a:buNone/>
            </a:pPr>
            <a:endParaRPr lang="en-US" altLang="en-US" sz="1600" dirty="0">
              <a:solidFill>
                <a:srgbClr val="111111"/>
              </a:solidFill>
              <a:latin typeface="Arial" panose="020B0604020202020204" pitchFamily="34" charset="0"/>
            </a:endParaRPr>
          </a:p>
          <a:p>
            <a:pPr marL="400015" lvl="1" indent="0" eaLnBrk="0" hangingPunct="0">
              <a:spcBef>
                <a:spcPct val="0"/>
              </a:spcBef>
              <a:buNone/>
            </a:pPr>
            <a:r>
              <a:rPr lang="en-US" sz="1200" dirty="0">
                <a:latin typeface="Arial" panose="020B0604020202020204" pitchFamily="34" charset="0"/>
              </a:rPr>
              <a:t>(Fromme, Erik, et.al., “Association Between Physician Orders for Life-Sustaining Treatment for Scope of Treatment and In-Hospital Death in Oregon”, JAGS, Vol. 62, No. 7,                                                                    July 2014, pp 1246–1251.)</a:t>
            </a:r>
          </a:p>
          <a:p>
            <a:pPr marL="685765" lvl="1" eaLnBrk="0" hangingPunct="0">
              <a:spcBef>
                <a:spcPct val="0"/>
              </a:spcBef>
              <a:buFont typeface="Calibri" panose="020F0502020204030204" pitchFamily="34" charset="0"/>
              <a:buChar char="–"/>
            </a:pPr>
            <a:endParaRPr lang="en-US" altLang="en-US" sz="1400" dirty="0"/>
          </a:p>
          <a:p>
            <a:endParaRPr lang="en-US" dirty="0"/>
          </a:p>
        </p:txBody>
      </p:sp>
      <p:sp>
        <p:nvSpPr>
          <p:cNvPr id="4" name="Text Placeholder 3"/>
          <p:cNvSpPr>
            <a:spLocks noGrp="1"/>
          </p:cNvSpPr>
          <p:nvPr>
            <p:ph type="body" idx="4294967295"/>
          </p:nvPr>
        </p:nvSpPr>
        <p:spPr>
          <a:xfrm>
            <a:off x="461375" y="875508"/>
            <a:ext cx="6489700" cy="358775"/>
          </a:xfrm>
          <a:prstGeom prst="rect">
            <a:avLst/>
          </a:prstGeom>
        </p:spPr>
        <p:txBody>
          <a:bodyPr>
            <a:normAutofit fontScale="62500" lnSpcReduction="20000"/>
          </a:bodyPr>
          <a:lstStyle/>
          <a:p>
            <a:pPr marL="0" indent="0">
              <a:buNone/>
            </a:pPr>
            <a:r>
              <a:rPr lang="en-US" dirty="0">
                <a:solidFill>
                  <a:schemeClr val="tx1"/>
                </a:solidFill>
                <a:latin typeface="Arial" panose="020B0604020202020204" pitchFamily="34" charset="0"/>
              </a:rPr>
              <a:t>Landmark Study JAGS 2014</a:t>
            </a:r>
          </a:p>
        </p:txBody>
      </p:sp>
    </p:spTree>
    <p:extLst>
      <p:ext uri="{BB962C8B-B14F-4D97-AF65-F5344CB8AC3E}">
        <p14:creationId xmlns:p14="http://schemas.microsoft.com/office/powerpoint/2010/main" val="270337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What is POLST?</a:t>
            </a:r>
          </a:p>
        </p:txBody>
      </p:sp>
      <p:sp>
        <p:nvSpPr>
          <p:cNvPr id="2" name="Content Placeholder 1">
            <a:extLst>
              <a:ext uri="{FF2B5EF4-FFF2-40B4-BE49-F238E27FC236}">
                <a16:creationId xmlns:a16="http://schemas.microsoft.com/office/drawing/2014/main" id="{11917FA8-EFB6-4F21-93FC-79AA2CBB68AC}"/>
              </a:ext>
            </a:extLst>
          </p:cNvPr>
          <p:cNvSpPr>
            <a:spLocks noGrp="1"/>
          </p:cNvSpPr>
          <p:nvPr>
            <p:ph idx="1"/>
          </p:nvPr>
        </p:nvSpPr>
        <p:spPr/>
        <p:txBody>
          <a:bodyPr>
            <a:normAutofit/>
          </a:bodyPr>
          <a:lstStyle/>
          <a:p>
            <a:r>
              <a:rPr lang="en-US" sz="2400" dirty="0">
                <a:latin typeface="Arial" panose="020B0604020202020204" pitchFamily="34" charset="0"/>
              </a:rPr>
              <a:t>In Illinois - POLST stands for </a:t>
            </a:r>
            <a:r>
              <a:rPr lang="en-US" sz="2400" b="1" u="sng" dirty="0">
                <a:solidFill>
                  <a:srgbClr val="DB0962"/>
                </a:solidFill>
                <a:latin typeface="Arial" panose="020B0604020202020204" pitchFamily="34" charset="0"/>
              </a:rPr>
              <a:t>Practitioner</a:t>
            </a:r>
            <a:r>
              <a:rPr lang="en-US" sz="2400" dirty="0">
                <a:solidFill>
                  <a:srgbClr val="DB0962"/>
                </a:solidFill>
                <a:latin typeface="Arial" panose="020B0604020202020204" pitchFamily="34" charset="0"/>
              </a:rPr>
              <a:t>*</a:t>
            </a:r>
            <a:r>
              <a:rPr lang="en-US" sz="2400" dirty="0">
                <a:latin typeface="Arial" panose="020B0604020202020204" pitchFamily="34" charset="0"/>
              </a:rPr>
              <a:t> Orders for Life Sustaining Treatment</a:t>
            </a:r>
          </a:p>
          <a:p>
            <a:pPr marL="0" indent="0">
              <a:buNone/>
            </a:pPr>
            <a:endParaRPr lang="en-US" sz="800" dirty="0">
              <a:latin typeface="Arial" panose="020B0604020202020204" pitchFamily="34" charset="0"/>
            </a:endParaRPr>
          </a:p>
          <a:p>
            <a:r>
              <a:rPr lang="en-US" sz="2400" dirty="0">
                <a:latin typeface="Arial" panose="020B0604020202020204" pitchFamily="34" charset="0"/>
              </a:rPr>
              <a:t>It is NOT just a form, </a:t>
            </a:r>
            <a:r>
              <a:rPr lang="en-US" sz="2400" b="1" dirty="0">
                <a:solidFill>
                  <a:srgbClr val="DB0962"/>
                </a:solidFill>
                <a:latin typeface="Arial" panose="020B0604020202020204" pitchFamily="34" charset="0"/>
              </a:rPr>
              <a:t>it is a process</a:t>
            </a:r>
          </a:p>
          <a:p>
            <a:pPr lvl="1"/>
            <a:r>
              <a:rPr lang="en-US" sz="2000" dirty="0">
                <a:latin typeface="Arial" panose="020B0604020202020204" pitchFamily="34" charset="0"/>
              </a:rPr>
              <a:t>Approach to end-of-life planning based on thoughtful conversations with the person, a friend or family if desired, and healthcare professionals </a:t>
            </a:r>
          </a:p>
          <a:p>
            <a:pPr lvl="1"/>
            <a:r>
              <a:rPr lang="en-US" sz="2000" dirty="0">
                <a:latin typeface="Arial" panose="020B0604020202020204" pitchFamily="34" charset="0"/>
              </a:rPr>
              <a:t>Incorporates values, beliefs and priorities as these relate to prognosis, likely disease course &amp; treatment choices</a:t>
            </a:r>
          </a:p>
          <a:p>
            <a:endParaRPr lang="en-US" dirty="0"/>
          </a:p>
        </p:txBody>
      </p:sp>
      <p:sp>
        <p:nvSpPr>
          <p:cNvPr id="4" name="TextBox 3">
            <a:extLst>
              <a:ext uri="{FF2B5EF4-FFF2-40B4-BE49-F238E27FC236}">
                <a16:creationId xmlns:a16="http://schemas.microsoft.com/office/drawing/2014/main" id="{AF4233C2-DE8F-47D8-AF8E-5BA5045132B7}"/>
              </a:ext>
            </a:extLst>
          </p:cNvPr>
          <p:cNvSpPr txBox="1"/>
          <p:nvPr/>
        </p:nvSpPr>
        <p:spPr>
          <a:xfrm>
            <a:off x="0" y="4990507"/>
            <a:ext cx="8305800" cy="1754326"/>
          </a:xfrm>
          <a:prstGeom prst="rect">
            <a:avLst/>
          </a:prstGeom>
          <a:noFill/>
        </p:spPr>
        <p:txBody>
          <a:bodyPr wrap="square" rtlCol="0">
            <a:spAutoFit/>
          </a:bodyPr>
          <a:lstStyle/>
          <a:p>
            <a:pPr lvl="1"/>
            <a:r>
              <a:rPr lang="en-US" sz="1600" dirty="0">
                <a:solidFill>
                  <a:schemeClr val="tx2">
                    <a:lumMod val="10000"/>
                  </a:schemeClr>
                </a:solidFill>
                <a:latin typeface="Arial" panose="020B0604020202020204" pitchFamily="34" charset="0"/>
                <a:cs typeface="Arial" panose="020B0604020202020204" pitchFamily="34" charset="0"/>
              </a:rPr>
              <a:t>* Physician, Advanced Practice Registered Nurse, Physician Assistant, Resident in 2</a:t>
            </a:r>
            <a:r>
              <a:rPr lang="en-US" sz="1600" baseline="30000" dirty="0">
                <a:solidFill>
                  <a:schemeClr val="tx2">
                    <a:lumMod val="10000"/>
                  </a:schemeClr>
                </a:solidFill>
                <a:latin typeface="Arial" panose="020B0604020202020204" pitchFamily="34" charset="0"/>
                <a:cs typeface="Arial" panose="020B0604020202020204" pitchFamily="34" charset="0"/>
              </a:rPr>
              <a:t>nd</a:t>
            </a:r>
            <a:r>
              <a:rPr lang="en-US" sz="1600" dirty="0">
                <a:solidFill>
                  <a:schemeClr val="tx2">
                    <a:lumMod val="10000"/>
                  </a:schemeClr>
                </a:solidFill>
                <a:latin typeface="Arial" panose="020B0604020202020204" pitchFamily="34" charset="0"/>
                <a:cs typeface="Arial" panose="020B0604020202020204" pitchFamily="34" charset="0"/>
              </a:rPr>
              <a:t> year or higher of residency program</a:t>
            </a:r>
          </a:p>
          <a:p>
            <a:endParaRPr lang="en-US" dirty="0"/>
          </a:p>
          <a:p>
            <a:r>
              <a:rPr lang="en-US" dirty="0"/>
              <a:t>Advance Practice Registered Nurse</a:t>
            </a:r>
          </a:p>
          <a:p>
            <a:r>
              <a:rPr lang="en-US" dirty="0"/>
              <a:t>Physician Assistant</a:t>
            </a:r>
          </a:p>
          <a:p>
            <a:r>
              <a:rPr lang="en-US" dirty="0"/>
              <a:t>Resident in 2nd year or higher of residency program</a:t>
            </a:r>
          </a:p>
        </p:txBody>
      </p:sp>
    </p:spTree>
    <p:extLst>
      <p:ext uri="{BB962C8B-B14F-4D97-AF65-F5344CB8AC3E}">
        <p14:creationId xmlns:p14="http://schemas.microsoft.com/office/powerpoint/2010/main" val="345337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Where did POLST come from?</a:t>
            </a:r>
          </a:p>
        </p:txBody>
      </p:sp>
      <p:pic>
        <p:nvPicPr>
          <p:cNvPr id="2" name="Content Placeholder 1">
            <a:extLst>
              <a:ext uri="{FF2B5EF4-FFF2-40B4-BE49-F238E27FC236}">
                <a16:creationId xmlns:a16="http://schemas.microsoft.com/office/drawing/2014/main" id="{C84E67E6-8A86-43EE-8ABA-3EF1BFE65B93}"/>
              </a:ext>
            </a:extLst>
          </p:cNvPr>
          <p:cNvPicPr>
            <a:picLocks noGrp="1" noChangeAspect="1"/>
          </p:cNvPicPr>
          <p:nvPr>
            <p:ph idx="1"/>
          </p:nvPr>
        </p:nvPicPr>
        <p:blipFill>
          <a:blip r:embed="rId3"/>
          <a:stretch>
            <a:fillRect/>
          </a:stretch>
        </p:blipFill>
        <p:spPr>
          <a:xfrm>
            <a:off x="1519184" y="1676400"/>
            <a:ext cx="6105631" cy="4012638"/>
          </a:xfrm>
          <a:prstGeom prst="rect">
            <a:avLst/>
          </a:prstGeom>
        </p:spPr>
      </p:pic>
    </p:spTree>
    <p:extLst>
      <p:ext uri="{BB962C8B-B14F-4D97-AF65-F5344CB8AC3E}">
        <p14:creationId xmlns:p14="http://schemas.microsoft.com/office/powerpoint/2010/main" val="422256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534400" cy="1143000"/>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Why would a person need a POLST form?</a:t>
            </a:r>
          </a:p>
        </p:txBody>
      </p:sp>
      <p:sp>
        <p:nvSpPr>
          <p:cNvPr id="2" name="Content Placeholder 1"/>
          <p:cNvSpPr>
            <a:spLocks noGrp="1"/>
          </p:cNvSpPr>
          <p:nvPr>
            <p:ph idx="1"/>
          </p:nvPr>
        </p:nvSpPr>
        <p:spPr/>
        <p:txBody>
          <a:bodyPr>
            <a:normAutofit/>
          </a:bodyPr>
          <a:lstStyle/>
          <a:p>
            <a:endParaRPr lang="en-US" sz="1400" dirty="0">
              <a:latin typeface="Abadi Extra Light" panose="020B0204020104020204" pitchFamily="34" charset="0"/>
            </a:endParaRPr>
          </a:p>
          <a:p>
            <a:r>
              <a:rPr lang="en-US" sz="2400" dirty="0">
                <a:latin typeface="Arial" panose="020B0604020202020204" pitchFamily="34" charset="0"/>
              </a:rPr>
              <a:t>Helps ensure appropriate care and treatment if a person experiences an acute deterioration of their health</a:t>
            </a:r>
          </a:p>
          <a:p>
            <a:endParaRPr lang="en-US" sz="1000" dirty="0">
              <a:latin typeface="Arial" panose="020B0604020202020204" pitchFamily="34" charset="0"/>
            </a:endParaRPr>
          </a:p>
          <a:p>
            <a:pPr lvl="0"/>
            <a:r>
              <a:rPr lang="en-US" sz="2400" dirty="0">
                <a:solidFill>
                  <a:srgbClr val="D7D8D9">
                    <a:lumMod val="25000"/>
                  </a:srgbClr>
                </a:solidFill>
                <a:latin typeface="Arial" panose="020B0604020202020204" pitchFamily="34" charset="0"/>
              </a:rPr>
              <a:t>Helps share goals-of-care preferences and instructions amongst family caregivers or when transferring sites of care (e.g., nursing home, paramedics, hospital, home)</a:t>
            </a:r>
          </a:p>
          <a:p>
            <a:pPr lvl="0"/>
            <a:endParaRPr lang="en-US" sz="1000" dirty="0">
              <a:solidFill>
                <a:srgbClr val="D7D8D9">
                  <a:lumMod val="25000"/>
                </a:srgbClr>
              </a:solidFill>
              <a:latin typeface="Arial" panose="020B0604020202020204" pitchFamily="34" charset="0"/>
            </a:endParaRPr>
          </a:p>
          <a:p>
            <a:pPr lvl="0"/>
            <a:r>
              <a:rPr lang="en-US" sz="2400" dirty="0">
                <a:solidFill>
                  <a:srgbClr val="D7D8D9">
                    <a:lumMod val="25000"/>
                  </a:srgbClr>
                </a:solidFill>
                <a:latin typeface="Arial" panose="020B0604020202020204" pitchFamily="34" charset="0"/>
              </a:rPr>
              <a:t>Allows loved ones to contact 911 in a critical medical emergency without fear of patient receiving unwanted treatment if death is imminent </a:t>
            </a:r>
          </a:p>
          <a:p>
            <a:pPr lvl="0"/>
            <a:endParaRPr lang="en-US" sz="2400" dirty="0">
              <a:solidFill>
                <a:srgbClr val="D7D8D9">
                  <a:lumMod val="25000"/>
                </a:srgbClr>
              </a:solidFill>
              <a:latin typeface="Abadi Extra Light" panose="020B0204020104020204" pitchFamily="34" charset="0"/>
            </a:endParaRPr>
          </a:p>
          <a:p>
            <a:endParaRPr lang="en-US" sz="2400" dirty="0"/>
          </a:p>
          <a:p>
            <a:endParaRPr lang="en-US" sz="2400" dirty="0"/>
          </a:p>
          <a:p>
            <a:endParaRPr lang="en-US" sz="2400" dirty="0"/>
          </a:p>
          <a:p>
            <a:endParaRPr lang="en-US" sz="2400"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Why does the POLST Form exist?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First responders need clear guidance for how to respond to a medical emergency in the field </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Recognized IDPH standardized form for the entire state of Illinois</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Concrete </a:t>
            </a:r>
            <a:r>
              <a:rPr lang="en-US" sz="2400" b="1" u="sng" dirty="0">
                <a:solidFill>
                  <a:srgbClr val="DB0962"/>
                </a:solidFill>
                <a:latin typeface="Arial" panose="020B0604020202020204" pitchFamily="34" charset="0"/>
              </a:rPr>
              <a:t>medical orders </a:t>
            </a:r>
            <a:r>
              <a:rPr lang="en-US" sz="2400" dirty="0">
                <a:solidFill>
                  <a:schemeClr val="bg2">
                    <a:lumMod val="25000"/>
                  </a:schemeClr>
                </a:solidFill>
                <a:latin typeface="Arial" panose="020B0604020202020204" pitchFamily="34" charset="0"/>
              </a:rPr>
              <a:t>that must be followed by healthcare providers and first responders, so that treatment is in keeping with the person’s wishes</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Evolved from the original IDPH DNR form (prior versions of forms are valid)</a:t>
            </a:r>
          </a:p>
          <a:p>
            <a:pPr marL="0" indent="0">
              <a:buNone/>
            </a:pPr>
            <a:endParaRPr lang="en-US" sz="2800" dirty="0">
              <a:solidFill>
                <a:schemeClr val="bg2">
                  <a:lumMod val="25000"/>
                </a:schemeClr>
              </a:solidFill>
            </a:endParaRPr>
          </a:p>
        </p:txBody>
      </p:sp>
    </p:spTree>
    <p:extLst>
      <p:ext uri="{BB962C8B-B14F-4D97-AF65-F5344CB8AC3E}">
        <p14:creationId xmlns:p14="http://schemas.microsoft.com/office/powerpoint/2010/main" val="2832508038"/>
      </p:ext>
    </p:extLst>
  </p:cSld>
  <p:clrMapOvr>
    <a:masterClrMapping/>
  </p:clrMapOvr>
</p:sld>
</file>

<file path=ppt/theme/theme1.xml><?xml version="1.0" encoding="utf-8"?>
<a:theme xmlns:a="http://schemas.openxmlformats.org/drawingml/2006/main" name="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9663</Words>
  <Application>Microsoft Office PowerPoint</Application>
  <PresentationFormat>On-screen Show (4:3)</PresentationFormat>
  <Paragraphs>808</Paragraphs>
  <Slides>54</Slides>
  <Notes>52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54</vt:i4>
      </vt:variant>
    </vt:vector>
  </HeadingPairs>
  <TitlesOfParts>
    <vt:vector size="70" baseType="lpstr">
      <vt:lpstr>Abadi</vt:lpstr>
      <vt:lpstr>Abadi Extra Light</vt:lpstr>
      <vt:lpstr>Arial</vt:lpstr>
      <vt:lpstr>Arial Narrow</vt:lpstr>
      <vt:lpstr>Calibri</vt:lpstr>
      <vt:lpstr>Courier New</vt:lpstr>
      <vt:lpstr>Georgia</vt:lpstr>
      <vt:lpstr>Trebuchet MS</vt:lpstr>
      <vt:lpstr>Wingdings</vt:lpstr>
      <vt:lpstr>POLST2020_2</vt:lpstr>
      <vt:lpstr>3_Custom Design</vt:lpstr>
      <vt:lpstr>4_Custom Design</vt:lpstr>
      <vt:lpstr>1_POLST2020_2</vt:lpstr>
      <vt:lpstr>3_POLST2020_2</vt:lpstr>
      <vt:lpstr>2_POLST2020_2</vt:lpstr>
      <vt:lpstr>4_POLST2020_2</vt:lpstr>
      <vt:lpstr>PowerPoint Presentation</vt:lpstr>
      <vt:lpstr>Permission to Use</vt:lpstr>
      <vt:lpstr>Disclaimer</vt:lpstr>
      <vt:lpstr>Objectives</vt:lpstr>
      <vt:lpstr>POLST Program Overview</vt:lpstr>
      <vt:lpstr>What is POLST?</vt:lpstr>
      <vt:lpstr>Where did POLST come from?</vt:lpstr>
      <vt:lpstr>Why would a person need a POLST form?</vt:lpstr>
      <vt:lpstr>Why does the POLST Form exist?</vt:lpstr>
      <vt:lpstr>Who should have a POLST Form?</vt:lpstr>
      <vt:lpstr>What else to know about a POLST?</vt:lpstr>
      <vt:lpstr>How is a POLST Form different from a Power of Attorney for Health Care?</vt:lpstr>
      <vt:lpstr>What are the benefits of POLST?</vt:lpstr>
      <vt:lpstr>IDPH Uniform POLST: I. The Conversation </vt:lpstr>
      <vt:lpstr>Introducing the POLST Conversation</vt:lpstr>
      <vt:lpstr>POLST Conversation – BEFORE the Form</vt:lpstr>
      <vt:lpstr>Knowledge GAP - Decision Point</vt:lpstr>
      <vt:lpstr>Case Studies</vt:lpstr>
      <vt:lpstr>Demonstrating That You Care</vt:lpstr>
      <vt:lpstr>IDPH Uniform POLST: II. The Form  </vt:lpstr>
      <vt:lpstr>PowerPoint Presentation</vt:lpstr>
      <vt:lpstr>3 Primary Medical Order Sections</vt:lpstr>
      <vt:lpstr>Section “A”: Cardio-Pulmonary Resuscitation</vt:lpstr>
      <vt:lpstr>Acceptable Options for a Valid Form</vt:lpstr>
      <vt:lpstr>Section “B”: Medical Interventions</vt:lpstr>
      <vt:lpstr>Section “B”: Medical Interventions</vt:lpstr>
      <vt:lpstr>Section “B”: Medical Interventions</vt:lpstr>
      <vt:lpstr>Section “B”: Medical Interventions</vt:lpstr>
      <vt:lpstr>Section “B”: Comfort Focused Treatment</vt:lpstr>
      <vt:lpstr>Another way to think about Sections A &amp; B</vt:lpstr>
      <vt:lpstr>Section “B”: Medical Interventions</vt:lpstr>
      <vt:lpstr>Section C: Medically Administered Nutrition</vt:lpstr>
      <vt:lpstr>Section D: Documentation of Discussion</vt:lpstr>
      <vt:lpstr>Section E: Signature of Practitioner</vt:lpstr>
      <vt:lpstr>Back Page – EMS does not take action </vt:lpstr>
      <vt:lpstr>Case 1: John</vt:lpstr>
      <vt:lpstr>Case 2: Harold</vt:lpstr>
      <vt:lpstr>Case 3: Ellen</vt:lpstr>
      <vt:lpstr>Applying the POLST Program  </vt:lpstr>
      <vt:lpstr>Review and Revision of POLST</vt:lpstr>
      <vt:lpstr>POLST in COVID-19 Pandemic</vt:lpstr>
      <vt:lpstr>NOT Recommended for  Organizational POLST Policies </vt:lpstr>
      <vt:lpstr>POLST – Statutory Issues &amp;  IDPH Guidance</vt:lpstr>
      <vt:lpstr>Surrogate vs. POAHC Consent to POLST</vt:lpstr>
      <vt:lpstr>Voiding or Changing a POLST</vt:lpstr>
      <vt:lpstr>Valid POLST Forms</vt:lpstr>
      <vt:lpstr>Requirements for a Valid POLST Form</vt:lpstr>
      <vt:lpstr>QUESTION &amp; ANSWER</vt:lpstr>
      <vt:lpstr>POLST Resources</vt:lpstr>
      <vt:lpstr>Resources for “the conversation”</vt:lpstr>
      <vt:lpstr>This presentation created by the POLST Illinois Education Committee has been made possible by in-kind and other resources provided by: </vt:lpstr>
      <vt:lpstr>Evolution of the IDPH Uniform POLST Form</vt:lpstr>
      <vt:lpstr>Additional Criteria for Evaluating Appropriate Use of POLST</vt:lpstr>
      <vt:lpstr>National Support for POLST: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921</cp:revision>
  <cp:lastPrinted>2020-05-08T16:27:05Z</cp:lastPrinted>
  <dcterms:created xsi:type="dcterms:W3CDTF">2015-02-05T20:04:57Z</dcterms:created>
  <dcterms:modified xsi:type="dcterms:W3CDTF">2021-07-01T20:48:02Z</dcterms:modified>
</cp:coreProperties>
</file>